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5" r:id="rId7"/>
    <p:sldMasterId id="214748365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y="5143500" cx="9144000"/>
  <p:notesSz cx="6858000" cy="9144000"/>
  <p:embeddedFontLst>
    <p:embeddedFont>
      <p:font typeface="Raleway"/>
      <p:regular r:id="rId30"/>
      <p:bold r:id="rId31"/>
      <p:italic r:id="rId32"/>
      <p:boldItalic r:id="rId33"/>
    </p:embeddedFont>
    <p:embeddedFont>
      <p:font typeface="Proxima Nova"/>
      <p:regular r:id="rId34"/>
      <p:bold r:id="rId35"/>
      <p:italic r:id="rId36"/>
      <p:boldItalic r:id="rId37"/>
    </p:embeddedFont>
    <p:embeddedFont>
      <p:font typeface="Lato"/>
      <p:regular r:id="rId38"/>
      <p:bold r:id="rId39"/>
      <p:italic r:id="rId40"/>
      <p:boldItalic r:id="rId41"/>
    </p:embeddedFont>
    <p:embeddedFont>
      <p:font typeface="Arial Narrow"/>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75">
          <p15:clr>
            <a:srgbClr val="000000"/>
          </p15:clr>
        </p15:guide>
        <p15:guide id="2" pos="2880">
          <p15:clr>
            <a:srgbClr val="000000"/>
          </p15:clr>
        </p15:guide>
      </p15:sldGuideLst>
    </p:ext>
    <p:ext uri="http://customooxmlschemas.google.com/">
      <go:slidesCustomData xmlns:go="http://customooxmlschemas.google.com/" r:id="rId46" roundtripDataSignature="AMtx7mj3Gf+/QlFzWWZePdB1JMf9call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75"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1.xml"/><Relationship Id="rId42" Type="http://schemas.openxmlformats.org/officeDocument/2006/relationships/font" Target="fonts/ArialNarrow-regular.fntdata"/><Relationship Id="rId41" Type="http://schemas.openxmlformats.org/officeDocument/2006/relationships/font" Target="fonts/Lato-boldItalic.fntdata"/><Relationship Id="rId22" Type="http://schemas.openxmlformats.org/officeDocument/2006/relationships/slide" Target="slides/slide13.xml"/><Relationship Id="rId44" Type="http://schemas.openxmlformats.org/officeDocument/2006/relationships/font" Target="fonts/ArialNarrow-italic.fntdata"/><Relationship Id="rId21" Type="http://schemas.openxmlformats.org/officeDocument/2006/relationships/slide" Target="slides/slide12.xml"/><Relationship Id="rId43" Type="http://schemas.openxmlformats.org/officeDocument/2006/relationships/font" Target="fonts/ArialNarrow-bold.fntdata"/><Relationship Id="rId24" Type="http://schemas.openxmlformats.org/officeDocument/2006/relationships/slide" Target="slides/slide15.xml"/><Relationship Id="rId46" Type="http://customschemas.google.com/relationships/presentationmetadata" Target="metadata"/><Relationship Id="rId23" Type="http://schemas.openxmlformats.org/officeDocument/2006/relationships/slide" Target="slides/slide14.xml"/><Relationship Id="rId45"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2.xml"/><Relationship Id="rId33" Type="http://schemas.openxmlformats.org/officeDocument/2006/relationships/font" Target="fonts/Raleway-boldItalic.fntdata"/><Relationship Id="rId10" Type="http://schemas.openxmlformats.org/officeDocument/2006/relationships/slide" Target="slides/slide1.xml"/><Relationship Id="rId32" Type="http://schemas.openxmlformats.org/officeDocument/2006/relationships/font" Target="fonts/Raleway-italic.fntdata"/><Relationship Id="rId13" Type="http://schemas.openxmlformats.org/officeDocument/2006/relationships/slide" Target="slides/slide4.xml"/><Relationship Id="rId35" Type="http://schemas.openxmlformats.org/officeDocument/2006/relationships/font" Target="fonts/ProximaNova-bold.fntdata"/><Relationship Id="rId12" Type="http://schemas.openxmlformats.org/officeDocument/2006/relationships/slide" Target="slides/slide3.xml"/><Relationship Id="rId34" Type="http://schemas.openxmlformats.org/officeDocument/2006/relationships/font" Target="fonts/ProximaNova-regular.fntdata"/><Relationship Id="rId15" Type="http://schemas.openxmlformats.org/officeDocument/2006/relationships/slide" Target="slides/slide6.xml"/><Relationship Id="rId37" Type="http://schemas.openxmlformats.org/officeDocument/2006/relationships/font" Target="fonts/ProximaNova-boldItalic.fntdata"/><Relationship Id="rId14" Type="http://schemas.openxmlformats.org/officeDocument/2006/relationships/slide" Target="slides/slide5.xml"/><Relationship Id="rId36" Type="http://schemas.openxmlformats.org/officeDocument/2006/relationships/font" Target="fonts/ProximaNova-italic.fntdata"/><Relationship Id="rId17" Type="http://schemas.openxmlformats.org/officeDocument/2006/relationships/slide" Target="slides/slide8.xml"/><Relationship Id="rId39" Type="http://schemas.openxmlformats.org/officeDocument/2006/relationships/font" Target="fonts/Lato-bold.fntdata"/><Relationship Id="rId16" Type="http://schemas.openxmlformats.org/officeDocument/2006/relationships/slide" Target="slides/slide7.xml"/><Relationship Id="rId38" Type="http://schemas.openxmlformats.org/officeDocument/2006/relationships/font" Target="fonts/Lato-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9" name="Google Shape;179;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p:txBody>
      </p:sp>
      <p:sp>
        <p:nvSpPr>
          <p:cNvPr id="180" name="Google Shape;180;p6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p:txBody>
      </p:sp>
      <p:sp>
        <p:nvSpPr>
          <p:cNvPr id="188" name="Google Shape;188;p6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5" name="Google Shape;195;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p:txBody>
      </p:sp>
      <p:sp>
        <p:nvSpPr>
          <p:cNvPr id="196" name="Google Shape;196;p6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2" name="Shape 12"/>
        <p:cNvGrpSpPr/>
        <p:nvPr/>
      </p:nvGrpSpPr>
      <p:grpSpPr>
        <a:xfrm>
          <a:off x="0" y="0"/>
          <a:ext cx="0" cy="0"/>
          <a:chOff x="0" y="0"/>
          <a:chExt cx="0" cy="0"/>
        </a:xfrm>
      </p:grpSpPr>
      <p:sp>
        <p:nvSpPr>
          <p:cNvPr id="13" name="Google Shape;13;p32"/>
          <p:cNvSpPr txBox="1"/>
          <p:nvPr>
            <p:ph type="ctrTitle"/>
          </p:nvPr>
        </p:nvSpPr>
        <p:spPr>
          <a:xfrm>
            <a:off x="645225" y="2762725"/>
            <a:ext cx="6736500" cy="115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36"/>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2" name="Shape 32"/>
        <p:cNvGrpSpPr/>
        <p:nvPr/>
      </p:nvGrpSpPr>
      <p:grpSpPr>
        <a:xfrm>
          <a:off x="0" y="0"/>
          <a:ext cx="0" cy="0"/>
          <a:chOff x="0" y="0"/>
          <a:chExt cx="0" cy="0"/>
        </a:xfrm>
      </p:grpSpPr>
      <p:sp>
        <p:nvSpPr>
          <p:cNvPr id="33" name="Google Shape;33;p42"/>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4" name="Google Shape;34;p42"/>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Clr>
                <a:schemeClr val="accent6"/>
              </a:buClr>
              <a:buSzPts val="1800"/>
              <a:buChar char="▷"/>
              <a:defRPr>
                <a:solidFill>
                  <a:schemeClr val="dk1"/>
                </a:solidFill>
              </a:defRPr>
            </a:lvl1pPr>
            <a:lvl2pPr indent="-381000" lvl="1" marL="914400" algn="l">
              <a:lnSpc>
                <a:spcPct val="100000"/>
              </a:lnSpc>
              <a:spcBef>
                <a:spcPts val="0"/>
              </a:spcBef>
              <a:spcAft>
                <a:spcPts val="0"/>
              </a:spcAft>
              <a:buClr>
                <a:schemeClr val="dk1"/>
              </a:buClr>
              <a:buSzPts val="2400"/>
              <a:buChar char="○"/>
              <a:defRPr>
                <a:solidFill>
                  <a:schemeClr val="dk1"/>
                </a:solidFill>
              </a:defRPr>
            </a:lvl2pPr>
            <a:lvl3pPr indent="-381000" lvl="2" marL="1371600" algn="l">
              <a:lnSpc>
                <a:spcPct val="100000"/>
              </a:lnSpc>
              <a:spcBef>
                <a:spcPts val="0"/>
              </a:spcBef>
              <a:spcAft>
                <a:spcPts val="0"/>
              </a:spcAft>
              <a:buClr>
                <a:schemeClr val="dk1"/>
              </a:buClr>
              <a:buSzPts val="2400"/>
              <a:buChar char="■"/>
              <a:defRPr>
                <a:solidFill>
                  <a:schemeClr val="dk1"/>
                </a:solidFill>
              </a:defRPr>
            </a:lvl3pPr>
            <a:lvl4pPr indent="-381000" lvl="3" marL="1828800" algn="l">
              <a:lnSpc>
                <a:spcPct val="100000"/>
              </a:lnSpc>
              <a:spcBef>
                <a:spcPts val="0"/>
              </a:spcBef>
              <a:spcAft>
                <a:spcPts val="0"/>
              </a:spcAft>
              <a:buClr>
                <a:schemeClr val="dk1"/>
              </a:buClr>
              <a:buSzPts val="2400"/>
              <a:buChar char="●"/>
              <a:defRPr>
                <a:solidFill>
                  <a:schemeClr val="dk1"/>
                </a:solidFill>
              </a:defRPr>
            </a:lvl4pPr>
            <a:lvl5pPr indent="-381000" lvl="4" marL="2286000" algn="l">
              <a:lnSpc>
                <a:spcPct val="100000"/>
              </a:lnSpc>
              <a:spcBef>
                <a:spcPts val="0"/>
              </a:spcBef>
              <a:spcAft>
                <a:spcPts val="0"/>
              </a:spcAft>
              <a:buClr>
                <a:schemeClr val="dk1"/>
              </a:buClr>
              <a:buSzPts val="2400"/>
              <a:buChar char="○"/>
              <a:defRPr>
                <a:solidFill>
                  <a:schemeClr val="dk1"/>
                </a:solidFill>
              </a:defRPr>
            </a:lvl5pPr>
            <a:lvl6pPr indent="-381000" lvl="5" marL="2743200" algn="l">
              <a:lnSpc>
                <a:spcPct val="100000"/>
              </a:lnSpc>
              <a:spcBef>
                <a:spcPts val="0"/>
              </a:spcBef>
              <a:spcAft>
                <a:spcPts val="0"/>
              </a:spcAft>
              <a:buClr>
                <a:schemeClr val="dk1"/>
              </a:buClr>
              <a:buSzPts val="2400"/>
              <a:buChar char="■"/>
              <a:defRPr>
                <a:solidFill>
                  <a:schemeClr val="dk1"/>
                </a:solidFill>
              </a:defRPr>
            </a:lvl6pPr>
            <a:lvl7pPr indent="-381000" lvl="6" marL="3200400" algn="l">
              <a:lnSpc>
                <a:spcPct val="100000"/>
              </a:lnSpc>
              <a:spcBef>
                <a:spcPts val="0"/>
              </a:spcBef>
              <a:spcAft>
                <a:spcPts val="0"/>
              </a:spcAft>
              <a:buClr>
                <a:schemeClr val="dk1"/>
              </a:buClr>
              <a:buSzPts val="2400"/>
              <a:buChar char="●"/>
              <a:defRPr>
                <a:solidFill>
                  <a:schemeClr val="dk1"/>
                </a:solidFill>
              </a:defRPr>
            </a:lvl7pPr>
            <a:lvl8pPr indent="-381000" lvl="7" marL="3657600" algn="l">
              <a:lnSpc>
                <a:spcPct val="100000"/>
              </a:lnSpc>
              <a:spcBef>
                <a:spcPts val="0"/>
              </a:spcBef>
              <a:spcAft>
                <a:spcPts val="0"/>
              </a:spcAft>
              <a:buClr>
                <a:schemeClr val="dk1"/>
              </a:buClr>
              <a:buSzPts val="2400"/>
              <a:buChar char="○"/>
              <a:defRPr>
                <a:solidFill>
                  <a:schemeClr val="dk1"/>
                </a:solidFill>
              </a:defRPr>
            </a:lvl8pPr>
            <a:lvl9pPr indent="-381000" lvl="8" marL="4114800" algn="l">
              <a:lnSpc>
                <a:spcPct val="100000"/>
              </a:lnSpc>
              <a:spcBef>
                <a:spcPts val="0"/>
              </a:spcBef>
              <a:spcAft>
                <a:spcPts val="0"/>
              </a:spcAft>
              <a:buClr>
                <a:schemeClr val="dk1"/>
              </a:buClr>
              <a:buSzPts val="2400"/>
              <a:buChar char="■"/>
              <a:defRPr>
                <a:solidFill>
                  <a:schemeClr val="dk1"/>
                </a:solidFill>
              </a:defRPr>
            </a:lvl9pPr>
          </a:lstStyle>
          <a:p/>
        </p:txBody>
      </p:sp>
      <p:sp>
        <p:nvSpPr>
          <p:cNvPr id="35" name="Google Shape;35;p42"/>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68"/>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68"/>
          <p:cNvSpPr txBox="1"/>
          <p:nvPr>
            <p:ph idx="10" type="dt"/>
          </p:nvPr>
        </p:nvSpPr>
        <p:spPr>
          <a:xfrm>
            <a:off x="228600" y="4820841"/>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0" name="Google Shape;40;p68"/>
          <p:cNvSpPr txBox="1"/>
          <p:nvPr>
            <p:ph idx="11" type="ftr"/>
          </p:nvPr>
        </p:nvSpPr>
        <p:spPr>
          <a:xfrm>
            <a:off x="3124200" y="4820841"/>
            <a:ext cx="2895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1" name="Google Shape;41;p68"/>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1pPr>
            <a:lvl2pPr indent="0" lvl="1"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2pPr>
            <a:lvl3pPr indent="0" lvl="2"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3pPr>
            <a:lvl4pPr indent="0" lvl="3"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4pPr>
            <a:lvl5pPr indent="0" lvl="4"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5pPr>
            <a:lvl6pPr indent="0" lvl="5"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6pPr>
            <a:lvl7pPr indent="0" lvl="6"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7pPr>
            <a:lvl8pPr indent="0" lvl="7"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8pPr>
            <a:lvl9pPr indent="0" lvl="8" marL="0" algn="r">
              <a:lnSpc>
                <a:spcPct val="100000"/>
              </a:lnSpc>
              <a:spcBef>
                <a:spcPts val="0"/>
              </a:spcBef>
              <a:spcAft>
                <a:spcPts val="0"/>
              </a:spcAft>
              <a:buSzPts val="1300"/>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50" name="Shape 50"/>
        <p:cNvGrpSpPr/>
        <p:nvPr/>
      </p:nvGrpSpPr>
      <p:grpSpPr>
        <a:xfrm>
          <a:off x="0" y="0"/>
          <a:ext cx="0" cy="0"/>
          <a:chOff x="0" y="0"/>
          <a:chExt cx="0" cy="0"/>
        </a:xfrm>
      </p:grpSpPr>
      <p:sp>
        <p:nvSpPr>
          <p:cNvPr id="51" name="Google Shape;51;p38"/>
          <p:cNvSpPr txBox="1"/>
          <p:nvPr>
            <p:ph type="ctrTitle"/>
          </p:nvPr>
        </p:nvSpPr>
        <p:spPr>
          <a:xfrm>
            <a:off x="685800" y="1583342"/>
            <a:ext cx="77724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52" name="Google Shape;52;p38"/>
          <p:cNvSpPr txBox="1"/>
          <p:nvPr>
            <p:ph idx="1" type="subTitle"/>
          </p:nvPr>
        </p:nvSpPr>
        <p:spPr>
          <a:xfrm>
            <a:off x="685800" y="2840053"/>
            <a:ext cx="77724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400"/>
              <a:buNone/>
              <a:defRPr b="1" sz="2400">
                <a:solidFill>
                  <a:schemeClr val="lt1"/>
                </a:solidFill>
              </a:defRPr>
            </a:lvl1pPr>
            <a:lvl2pPr lvl="1" algn="ctr">
              <a:lnSpc>
                <a:spcPct val="100000"/>
              </a:lnSpc>
              <a:spcBef>
                <a:spcPts val="0"/>
              </a:spcBef>
              <a:spcAft>
                <a:spcPts val="0"/>
              </a:spcAft>
              <a:buClr>
                <a:schemeClr val="lt1"/>
              </a:buClr>
              <a:buSzPts val="2400"/>
              <a:buNone/>
              <a:defRPr b="1">
                <a:solidFill>
                  <a:schemeClr val="lt1"/>
                </a:solidFill>
              </a:defRPr>
            </a:lvl2pPr>
            <a:lvl3pPr lvl="2" algn="ctr">
              <a:lnSpc>
                <a:spcPct val="100000"/>
              </a:lnSpc>
              <a:spcBef>
                <a:spcPts val="0"/>
              </a:spcBef>
              <a:spcAft>
                <a:spcPts val="0"/>
              </a:spcAft>
              <a:buClr>
                <a:schemeClr val="lt1"/>
              </a:buClr>
              <a:buSzPts val="2400"/>
              <a:buNone/>
              <a:defRPr b="1">
                <a:solidFill>
                  <a:schemeClr val="lt1"/>
                </a:solidFill>
              </a:defRPr>
            </a:lvl3pPr>
            <a:lvl4pPr lvl="3" algn="ctr">
              <a:lnSpc>
                <a:spcPct val="100000"/>
              </a:lnSpc>
              <a:spcBef>
                <a:spcPts val="0"/>
              </a:spcBef>
              <a:spcAft>
                <a:spcPts val="0"/>
              </a:spcAft>
              <a:buClr>
                <a:schemeClr val="lt1"/>
              </a:buClr>
              <a:buSzPts val="2400"/>
              <a:buNone/>
              <a:defRPr b="1" sz="2400">
                <a:solidFill>
                  <a:schemeClr val="lt1"/>
                </a:solidFill>
              </a:defRPr>
            </a:lvl4pPr>
            <a:lvl5pPr lvl="4" algn="ctr">
              <a:lnSpc>
                <a:spcPct val="100000"/>
              </a:lnSpc>
              <a:spcBef>
                <a:spcPts val="0"/>
              </a:spcBef>
              <a:spcAft>
                <a:spcPts val="0"/>
              </a:spcAft>
              <a:buClr>
                <a:schemeClr val="lt1"/>
              </a:buClr>
              <a:buSzPts val="2400"/>
              <a:buNone/>
              <a:defRPr b="1" sz="2400">
                <a:solidFill>
                  <a:schemeClr val="lt1"/>
                </a:solidFill>
              </a:defRPr>
            </a:lvl5pPr>
            <a:lvl6pPr lvl="5" algn="ctr">
              <a:lnSpc>
                <a:spcPct val="100000"/>
              </a:lnSpc>
              <a:spcBef>
                <a:spcPts val="0"/>
              </a:spcBef>
              <a:spcAft>
                <a:spcPts val="0"/>
              </a:spcAft>
              <a:buClr>
                <a:schemeClr val="lt1"/>
              </a:buClr>
              <a:buSzPts val="2400"/>
              <a:buNone/>
              <a:defRPr b="1" sz="2400">
                <a:solidFill>
                  <a:schemeClr val="lt1"/>
                </a:solidFill>
              </a:defRPr>
            </a:lvl6pPr>
            <a:lvl7pPr lvl="6" algn="ctr">
              <a:lnSpc>
                <a:spcPct val="100000"/>
              </a:lnSpc>
              <a:spcBef>
                <a:spcPts val="0"/>
              </a:spcBef>
              <a:spcAft>
                <a:spcPts val="0"/>
              </a:spcAft>
              <a:buClr>
                <a:schemeClr val="lt1"/>
              </a:buClr>
              <a:buSzPts val="2400"/>
              <a:buNone/>
              <a:defRPr b="1" sz="2400">
                <a:solidFill>
                  <a:schemeClr val="lt1"/>
                </a:solidFill>
              </a:defRPr>
            </a:lvl7pPr>
            <a:lvl8pPr lvl="7" algn="ctr">
              <a:lnSpc>
                <a:spcPct val="100000"/>
              </a:lnSpc>
              <a:spcBef>
                <a:spcPts val="0"/>
              </a:spcBef>
              <a:spcAft>
                <a:spcPts val="0"/>
              </a:spcAft>
              <a:buClr>
                <a:schemeClr val="lt1"/>
              </a:buClr>
              <a:buSzPts val="2400"/>
              <a:buNone/>
              <a:defRPr b="1" sz="2400">
                <a:solidFill>
                  <a:schemeClr val="lt1"/>
                </a:solidFill>
              </a:defRPr>
            </a:lvl8pPr>
            <a:lvl9pPr lvl="8" algn="ctr">
              <a:lnSpc>
                <a:spcPct val="100000"/>
              </a:lnSpc>
              <a:spcBef>
                <a:spcPts val="0"/>
              </a:spcBef>
              <a:spcAft>
                <a:spcPts val="0"/>
              </a:spcAft>
              <a:buClr>
                <a:schemeClr val="lt1"/>
              </a:buClr>
              <a:buSzPts val="2400"/>
              <a:buNone/>
              <a:defRPr b="1" sz="2400">
                <a:solidFill>
                  <a:schemeClr val="lt1"/>
                </a:solidFill>
              </a:defRPr>
            </a:lvl9pPr>
          </a:lstStyle>
          <a:p/>
        </p:txBody>
      </p:sp>
      <p:sp>
        <p:nvSpPr>
          <p:cNvPr id="53" name="Google Shape;53;p38"/>
          <p:cNvSpPr txBox="1"/>
          <p:nvPr>
            <p:ph idx="12" type="sldNum"/>
          </p:nvPr>
        </p:nvSpPr>
        <p:spPr>
          <a:xfrm>
            <a:off x="0" y="4830762"/>
            <a:ext cx="9144000" cy="312737"/>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 color background">
    <p:spTree>
      <p:nvGrpSpPr>
        <p:cNvPr id="62" name="Shape 62"/>
        <p:cNvGrpSpPr/>
        <p:nvPr/>
      </p:nvGrpSpPr>
      <p:grpSpPr>
        <a:xfrm>
          <a:off x="0" y="0"/>
          <a:ext cx="0" cy="0"/>
          <a:chOff x="0" y="0"/>
          <a:chExt cx="0" cy="0"/>
        </a:xfrm>
      </p:grpSpPr>
      <p:sp>
        <p:nvSpPr>
          <p:cNvPr id="63" name="Google Shape;63;p44"/>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1pPr>
            <a:lvl2pPr indent="0" lvl="1"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2pPr>
            <a:lvl3pPr indent="0" lvl="2"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3pPr>
            <a:lvl4pPr indent="0" lvl="3"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4pPr>
            <a:lvl5pPr indent="0" lvl="4"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5pPr>
            <a:lvl6pPr indent="0" lvl="5"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6pPr>
            <a:lvl7pPr indent="0" lvl="6"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7pPr>
            <a:lvl8pPr indent="0" lvl="7"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8pPr>
            <a:lvl9pPr indent="0" lvl="8" marL="0" marR="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nvSpPr>
        <p:spPr>
          <a:xfrm>
            <a:off x="5938837" y="2533650"/>
            <a:ext cx="720725" cy="762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31"/>
          <p:cNvSpPr txBox="1"/>
          <p:nvPr/>
        </p:nvSpPr>
        <p:spPr>
          <a:xfrm>
            <a:off x="6659562" y="2533650"/>
            <a:ext cx="722312" cy="762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31"/>
          <p:cNvSpPr txBox="1"/>
          <p:nvPr/>
        </p:nvSpPr>
        <p:spPr>
          <a:xfrm>
            <a:off x="0" y="2533650"/>
            <a:ext cx="722312" cy="76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31"/>
          <p:cNvSpPr txBox="1"/>
          <p:nvPr/>
        </p:nvSpPr>
        <p:spPr>
          <a:xfrm>
            <a:off x="720725" y="2533650"/>
            <a:ext cx="5218112" cy="76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31"/>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35"/>
          <p:cNvSpPr txBox="1"/>
          <p:nvPr/>
        </p:nvSpPr>
        <p:spPr>
          <a:xfrm>
            <a:off x="7356475" y="5065712"/>
            <a:ext cx="893762" cy="77787"/>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5"/>
          <p:cNvSpPr txBox="1"/>
          <p:nvPr/>
        </p:nvSpPr>
        <p:spPr>
          <a:xfrm>
            <a:off x="8250237" y="5065712"/>
            <a:ext cx="893762" cy="77787"/>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5"/>
          <p:cNvSpPr txBox="1"/>
          <p:nvPr/>
        </p:nvSpPr>
        <p:spPr>
          <a:xfrm>
            <a:off x="0" y="5065712"/>
            <a:ext cx="893762" cy="77787"/>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5"/>
          <p:cNvSpPr txBox="1"/>
          <p:nvPr/>
        </p:nvSpPr>
        <p:spPr>
          <a:xfrm>
            <a:off x="893762" y="5065712"/>
            <a:ext cx="6462712" cy="7778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5"/>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35"/>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35"/>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41"/>
          <p:cNvSpPr txBox="1"/>
          <p:nvPr/>
        </p:nvSpPr>
        <p:spPr>
          <a:xfrm>
            <a:off x="7356475" y="5065712"/>
            <a:ext cx="893762" cy="77787"/>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1"/>
          <p:cNvSpPr txBox="1"/>
          <p:nvPr/>
        </p:nvSpPr>
        <p:spPr>
          <a:xfrm>
            <a:off x="8250237" y="5065712"/>
            <a:ext cx="893762" cy="77787"/>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1"/>
          <p:cNvSpPr txBox="1"/>
          <p:nvPr/>
        </p:nvSpPr>
        <p:spPr>
          <a:xfrm>
            <a:off x="0" y="5065712"/>
            <a:ext cx="893762" cy="77787"/>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1"/>
          <p:cNvSpPr txBox="1"/>
          <p:nvPr/>
        </p:nvSpPr>
        <p:spPr>
          <a:xfrm>
            <a:off x="893762" y="5065712"/>
            <a:ext cx="6462712" cy="7778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1"/>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41"/>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41"/>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37"/>
          <p:cNvSpPr txBox="1"/>
          <p:nvPr/>
        </p:nvSpPr>
        <p:spPr>
          <a:xfrm>
            <a:off x="0" y="0"/>
            <a:ext cx="9144000" cy="399256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7"/>
          <p:cNvSpPr txBox="1"/>
          <p:nvPr/>
        </p:nvSpPr>
        <p:spPr>
          <a:xfrm>
            <a:off x="3048000" y="3992562"/>
            <a:ext cx="3048000" cy="77787"/>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7"/>
          <p:cNvSpPr txBox="1"/>
          <p:nvPr/>
        </p:nvSpPr>
        <p:spPr>
          <a:xfrm>
            <a:off x="6096000" y="3992562"/>
            <a:ext cx="3048000" cy="77787"/>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7"/>
          <p:cNvSpPr txBox="1"/>
          <p:nvPr/>
        </p:nvSpPr>
        <p:spPr>
          <a:xfrm>
            <a:off x="0" y="3992562"/>
            <a:ext cx="3048000" cy="77787"/>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7"/>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37"/>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37"/>
          <p:cNvSpPr txBox="1"/>
          <p:nvPr>
            <p:ph idx="12" type="sldNum"/>
          </p:nvPr>
        </p:nvSpPr>
        <p:spPr>
          <a:xfrm>
            <a:off x="0" y="4830762"/>
            <a:ext cx="9144000" cy="312737"/>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rtl="0" algn="ct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4" name="Shape 54"/>
        <p:cNvGrpSpPr/>
        <p:nvPr/>
      </p:nvGrpSpPr>
      <p:grpSpPr>
        <a:xfrm>
          <a:off x="0" y="0"/>
          <a:ext cx="0" cy="0"/>
          <a:chOff x="0" y="0"/>
          <a:chExt cx="0" cy="0"/>
        </a:xfrm>
      </p:grpSpPr>
      <p:sp>
        <p:nvSpPr>
          <p:cNvPr id="55" name="Google Shape;55;p43"/>
          <p:cNvSpPr txBox="1"/>
          <p:nvPr/>
        </p:nvSpPr>
        <p:spPr>
          <a:xfrm>
            <a:off x="7356475" y="5065712"/>
            <a:ext cx="893762" cy="77787"/>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3"/>
          <p:cNvSpPr txBox="1"/>
          <p:nvPr/>
        </p:nvSpPr>
        <p:spPr>
          <a:xfrm>
            <a:off x="8250237" y="5065712"/>
            <a:ext cx="893762" cy="77787"/>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3"/>
          <p:cNvSpPr txBox="1"/>
          <p:nvPr/>
        </p:nvSpPr>
        <p:spPr>
          <a:xfrm>
            <a:off x="0" y="5065712"/>
            <a:ext cx="893762" cy="77787"/>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3"/>
          <p:cNvSpPr txBox="1"/>
          <p:nvPr/>
        </p:nvSpPr>
        <p:spPr>
          <a:xfrm>
            <a:off x="893762" y="5065712"/>
            <a:ext cx="6462712" cy="77787"/>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3"/>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3"/>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43"/>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FFFFFF"/>
              </a:buClr>
              <a:buSzPts val="1300"/>
              <a:buFont typeface="Lato"/>
              <a:buNone/>
              <a:defRPr b="0" i="0" sz="13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static1.squarespace.com/static/5a88ab00f43b552a84c3b7c9/t/5d451979cdea480001ef8358/1564809605069/Employer+guide+to+supervising+individuals+on+the+autism+spectrum+2019.pdf" TargetMode="External"/><Relationship Id="rId4" Type="http://schemas.openxmlformats.org/officeDocument/2006/relationships/hyperlink" Target="https://comprendrelautisme.com/lemploi-des-personnes-autistes/" TargetMode="External"/><Relationship Id="rId9" Type="http://schemas.openxmlformats.org/officeDocument/2006/relationships/hyperlink" Target="https://www.autismeinfoservice.fr/accompagner/adulte/metiers-tsa-leger#:~:text=Les%20personnes%20autistes%20disposent%20de,dans%20le%20monde%20du%20travail" TargetMode="External"/><Relationship Id="rId5" Type="http://schemas.openxmlformats.org/officeDocument/2006/relationships/hyperlink" Target="https://l-express.ca/du-mentorat-pour-les-aspergers/" TargetMode="External"/><Relationship Id="rId6" Type="http://schemas.openxmlformats.org/officeDocument/2006/relationships/hyperlink" Target="https://www.handisup.asso.fr/docs/Nos_actions/Projet_SIMON/handisup_-_guide_simon_2018.pdf" TargetMode="External"/><Relationship Id="rId7" Type="http://schemas.openxmlformats.org/officeDocument/2006/relationships/hyperlink" Target="https://handicapossible.com/guides-handicaps/autisme-au-travail/" TargetMode="External"/><Relationship Id="rId8" Type="http://schemas.openxmlformats.org/officeDocument/2006/relationships/hyperlink" Target="https://www.autismeinfoservice.fr/accompagner/adulte/metiers-tsa-leger#:~:text=Les%20personnes%20autistes%20disposent%20de,dans%20le%20monde%20du%20trava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644525" y="2762250"/>
            <a:ext cx="7058602" cy="165273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400"/>
              <a:buNone/>
            </a:pPr>
            <a:r>
              <a:rPr lang="en-US">
                <a:solidFill>
                  <a:srgbClr val="2185C5"/>
                </a:solidFill>
                <a:latin typeface="Raleway"/>
                <a:ea typeface="Raleway"/>
                <a:cs typeface="Raleway"/>
                <a:sym typeface="Raleway"/>
              </a:rPr>
              <a:t>2.2 Å være arbeidsgiver for en ansatt med autisme</a:t>
            </a:r>
            <a:endParaRPr/>
          </a:p>
        </p:txBody>
      </p:sp>
      <p:pic>
        <p:nvPicPr>
          <p:cNvPr id="69" name="Google Shape;69;p1"/>
          <p:cNvPicPr preferRelativeResize="0"/>
          <p:nvPr/>
        </p:nvPicPr>
        <p:blipFill rotWithShape="1">
          <a:blip r:embed="rId3">
            <a:alphaModFix/>
          </a:blip>
          <a:srcRect b="0" l="0" r="0" t="0"/>
          <a:stretch/>
        </p:blipFill>
        <p:spPr>
          <a:xfrm>
            <a:off x="107950" y="4803775"/>
            <a:ext cx="1339850" cy="339725"/>
          </a:xfrm>
          <a:prstGeom prst="rect">
            <a:avLst/>
          </a:prstGeom>
          <a:noFill/>
          <a:ln>
            <a:noFill/>
          </a:ln>
        </p:spPr>
      </p:pic>
      <p:pic>
        <p:nvPicPr>
          <p:cNvPr id="70" name="Google Shape;70;p1"/>
          <p:cNvPicPr preferRelativeResize="0"/>
          <p:nvPr/>
        </p:nvPicPr>
        <p:blipFill rotWithShape="1">
          <a:blip r:embed="rId4">
            <a:alphaModFix/>
          </a:blip>
          <a:srcRect b="26467" l="23919" r="24685" t="25361"/>
          <a:stretch/>
        </p:blipFill>
        <p:spPr>
          <a:xfrm>
            <a:off x="0" y="0"/>
            <a:ext cx="1258887" cy="627062"/>
          </a:xfrm>
          <a:prstGeom prst="rect">
            <a:avLst/>
          </a:prstGeom>
          <a:noFill/>
          <a:ln>
            <a:noFill/>
          </a:ln>
        </p:spPr>
      </p:pic>
      <p:sp>
        <p:nvSpPr>
          <p:cNvPr id="71" name="Google Shape;71;p1"/>
          <p:cNvSpPr txBox="1"/>
          <p:nvPr/>
        </p:nvSpPr>
        <p:spPr>
          <a:xfrm>
            <a:off x="1476375" y="4732337"/>
            <a:ext cx="5256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72C4"/>
              </a:buClr>
              <a:buSzPts val="700"/>
              <a:buFont typeface="Arial"/>
              <a:buNone/>
            </a:pPr>
            <a:r>
              <a:rPr b="1" i="0" lang="en-US" sz="700" u="none" cap="none" strike="noStrike">
                <a:solidFill>
                  <a:srgbClr val="4472C4"/>
                </a:solidFill>
                <a:latin typeface="Arial"/>
                <a:ea typeface="Arial"/>
                <a:cs typeface="Arial"/>
                <a:sym typeface="Arial"/>
              </a:rPr>
              <a:t>Project: 2020-1-NO01-KA204-076508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700">
                <a:solidFill>
                  <a:srgbClr val="4472C4"/>
                </a:solidFill>
              </a:rPr>
              <a:t>Dette prosjektet er finansiert med støtte fra EU-kommisjonen. Denne publikasjonen gjenspeiler forfatterens synspunkter, og Kommisjonen kan ikke holdes ansvarlig for bruk som kan gjøres av informasjonen i den.</a:t>
            </a:r>
            <a:endParaRPr b="0" i="0" sz="700" u="none" cap="none" strike="noStrike">
              <a:solidFill>
                <a:srgbClr val="4472C4"/>
              </a:solidFill>
              <a:latin typeface="Arial"/>
              <a:ea typeface="Arial"/>
              <a:cs typeface="Arial"/>
              <a:sym typeface="Arial"/>
            </a:endParaRPr>
          </a:p>
        </p:txBody>
      </p:sp>
      <p:pic>
        <p:nvPicPr>
          <p:cNvPr id="72" name="Google Shape;72;p1"/>
          <p:cNvPicPr preferRelativeResize="0"/>
          <p:nvPr/>
        </p:nvPicPr>
        <p:blipFill>
          <a:blip r:embed="rId5">
            <a:alphaModFix/>
          </a:blip>
          <a:stretch>
            <a:fillRect/>
          </a:stretch>
        </p:blipFill>
        <p:spPr>
          <a:xfrm>
            <a:off x="7703125" y="4"/>
            <a:ext cx="1450050" cy="89085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8"/>
          <p:cNvSpPr txBox="1"/>
          <p:nvPr>
            <p:ph idx="1" type="body"/>
          </p:nvPr>
        </p:nvSpPr>
        <p:spPr>
          <a:xfrm>
            <a:off x="694425" y="1232274"/>
            <a:ext cx="6462600" cy="3718500"/>
          </a:xfrm>
          <a:prstGeom prst="rect">
            <a:avLst/>
          </a:prstGeom>
          <a:noFill/>
          <a:ln>
            <a:noFill/>
          </a:ln>
        </p:spPr>
        <p:txBody>
          <a:bodyPr anchorCtr="0" anchor="t" bIns="91425" lIns="91425" spcFirstLastPara="1" rIns="91425" wrap="square" tIns="91425">
            <a:noAutofit/>
          </a:bodyPr>
          <a:lstStyle/>
          <a:p>
            <a:pPr indent="0" lvl="0" marL="114300" rtl="0" algn="l">
              <a:lnSpc>
                <a:spcPct val="107000"/>
              </a:lnSpc>
              <a:spcBef>
                <a:spcPts val="600"/>
              </a:spcBef>
              <a:spcAft>
                <a:spcPts val="0"/>
              </a:spcAft>
              <a:buClr>
                <a:schemeClr val="accent6"/>
              </a:buClr>
              <a:buSzPts val="1800"/>
              <a:buNone/>
            </a:pPr>
            <a:r>
              <a:rPr lang="en-US">
                <a:solidFill>
                  <a:srgbClr val="333A40"/>
                </a:solidFill>
              </a:rPr>
              <a:t>Vi har sett på noen arbeidsoppgaver som kan passe godt for denne gruppen, men det er også noen oppgaver som kanskje bør unngås</a:t>
            </a:r>
            <a:r>
              <a:rPr lang="en-US">
                <a:solidFill>
                  <a:srgbClr val="333A40"/>
                </a:solidFill>
              </a:rPr>
              <a:t>:</a:t>
            </a:r>
            <a:endParaRPr>
              <a:solidFill>
                <a:srgbClr val="333A40"/>
              </a:solidFill>
            </a:endParaRPr>
          </a:p>
          <a:p>
            <a:pPr indent="-342900" lvl="0" marL="457200" rtl="0" algn="l">
              <a:lnSpc>
                <a:spcPct val="107000"/>
              </a:lnSpc>
              <a:spcBef>
                <a:spcPts val="1400"/>
              </a:spcBef>
              <a:spcAft>
                <a:spcPts val="0"/>
              </a:spcAft>
              <a:buClr>
                <a:schemeClr val="accent6"/>
              </a:buClr>
              <a:buSzPts val="1800"/>
              <a:buFont typeface="Noto Sans Symbols"/>
              <a:buChar char="⮚"/>
            </a:pPr>
            <a:r>
              <a:rPr lang="en-US">
                <a:solidFill>
                  <a:srgbClr val="333A40"/>
                </a:solidFill>
              </a:rPr>
              <a:t>Noen miljø og arbeidsområder kan være en kilde til stress og angst for personer med autisme. Det kan for eksempel være utfordrende å måtte snakke mye i telefonen eller betjene et resepsjonsområde. Det kan også være utfordrende å måtte oppholde seg blant mye støy over tid. Arbeidsmiljø hvor det er sterk belysning, kan også ofte forstyrre konsentrasjonsevnen.</a:t>
            </a:r>
            <a:endParaRPr/>
          </a:p>
          <a:p>
            <a:pPr indent="-228600" lvl="0" marL="457200" rtl="0" algn="l">
              <a:lnSpc>
                <a:spcPct val="107000"/>
              </a:lnSpc>
              <a:spcBef>
                <a:spcPts val="1400"/>
              </a:spcBef>
              <a:spcAft>
                <a:spcPts val="0"/>
              </a:spcAft>
              <a:buClr>
                <a:schemeClr val="accent6"/>
              </a:buClr>
              <a:buSzPts val="1800"/>
              <a:buFont typeface="Arial"/>
              <a:buNone/>
            </a:pPr>
            <a:r>
              <a:t/>
            </a:r>
            <a:endParaRPr>
              <a:solidFill>
                <a:srgbClr val="333A40"/>
              </a:solidFill>
            </a:endParaRPr>
          </a:p>
          <a:p>
            <a:pPr indent="0" lvl="0" marL="114300" rtl="0" algn="l">
              <a:lnSpc>
                <a:spcPct val="107000"/>
              </a:lnSpc>
              <a:spcBef>
                <a:spcPts val="1400"/>
              </a:spcBef>
              <a:spcAft>
                <a:spcPts val="0"/>
              </a:spcAft>
              <a:buClr>
                <a:schemeClr val="accent6"/>
              </a:buClr>
              <a:buSzPts val="1800"/>
              <a:buNone/>
            </a:pPr>
            <a:r>
              <a:rPr lang="en-US">
                <a:solidFill>
                  <a:srgbClr val="333A40"/>
                </a:solidFill>
              </a:rPr>
              <a:t>Det er imidlertid viktig at en person med autisme </a:t>
            </a:r>
            <a:r>
              <a:rPr b="1" lang="en-US">
                <a:solidFill>
                  <a:srgbClr val="333A40"/>
                </a:solidFill>
              </a:rPr>
              <a:t>ikke </a:t>
            </a:r>
            <a:r>
              <a:rPr b="1" lang="en-US">
                <a:solidFill>
                  <a:srgbClr val="333A40"/>
                </a:solidFill>
              </a:rPr>
              <a:t>ekskluderes</a:t>
            </a:r>
            <a:r>
              <a:rPr b="1" lang="en-US">
                <a:solidFill>
                  <a:srgbClr val="333A40"/>
                </a:solidFill>
              </a:rPr>
              <a:t> på grunn av sine utfordringene. </a:t>
            </a:r>
            <a:r>
              <a:rPr lang="en-US">
                <a:solidFill>
                  <a:srgbClr val="333A40"/>
                </a:solidFill>
              </a:rPr>
              <a:t>Mennesker med autisme kan jobbe i </a:t>
            </a:r>
            <a:r>
              <a:rPr b="1" lang="en-US">
                <a:solidFill>
                  <a:srgbClr val="333A40"/>
                </a:solidFill>
              </a:rPr>
              <a:t>hvilken som helst sektor</a:t>
            </a:r>
            <a:r>
              <a:rPr lang="en-US">
                <a:solidFill>
                  <a:srgbClr val="333A40"/>
                </a:solidFill>
              </a:rPr>
              <a:t>, så lenge det korresponderer med hans/hennes </a:t>
            </a:r>
            <a:r>
              <a:rPr b="1" lang="en-US">
                <a:solidFill>
                  <a:srgbClr val="333A40"/>
                </a:solidFill>
              </a:rPr>
              <a:t>interesser, behov og  særtrekk.</a:t>
            </a:r>
            <a:endParaRPr b="1">
              <a:solidFill>
                <a:srgbClr val="333A40"/>
              </a:solidFill>
            </a:endParaRPr>
          </a:p>
          <a:p>
            <a:pPr indent="0" lvl="0" marL="114300" rtl="0" algn="l">
              <a:lnSpc>
                <a:spcPct val="107000"/>
              </a:lnSpc>
              <a:spcBef>
                <a:spcPts val="1400"/>
              </a:spcBef>
              <a:spcAft>
                <a:spcPts val="0"/>
              </a:spcAft>
              <a:buClr>
                <a:schemeClr val="accent6"/>
              </a:buClr>
              <a:buSzPts val="1800"/>
              <a:buNone/>
            </a:pPr>
            <a:r>
              <a:t/>
            </a:r>
            <a:endParaRPr sz="1600">
              <a:solidFill>
                <a:srgbClr val="333A40"/>
              </a:solidFill>
            </a:endParaRPr>
          </a:p>
          <a:p>
            <a:pPr indent="0" lvl="0" marL="114300" rtl="0" algn="l">
              <a:lnSpc>
                <a:spcPct val="107000"/>
              </a:lnSpc>
              <a:spcBef>
                <a:spcPts val="1400"/>
              </a:spcBef>
              <a:spcAft>
                <a:spcPts val="0"/>
              </a:spcAft>
              <a:buClr>
                <a:schemeClr val="accent6"/>
              </a:buClr>
              <a:buSzPts val="1800"/>
              <a:buNone/>
            </a:pPr>
            <a:r>
              <a:t/>
            </a:r>
            <a:endParaRPr sz="1600">
              <a:solidFill>
                <a:srgbClr val="333A40"/>
              </a:solidFill>
            </a:endParaRPr>
          </a:p>
          <a:p>
            <a:pPr indent="-228600" lvl="0" marL="457200" rtl="0" algn="l">
              <a:lnSpc>
                <a:spcPct val="80000"/>
              </a:lnSpc>
              <a:spcBef>
                <a:spcPts val="800"/>
              </a:spcBef>
              <a:spcAft>
                <a:spcPts val="0"/>
              </a:spcAft>
              <a:buSzPts val="1400"/>
              <a:buNone/>
            </a:pPr>
            <a:r>
              <a:t/>
            </a:r>
            <a:endParaRPr/>
          </a:p>
        </p:txBody>
      </p:sp>
      <p:sp>
        <p:nvSpPr>
          <p:cNvPr id="137" name="Google Shape;137;p58"/>
          <p:cNvSpPr txBox="1"/>
          <p:nvPr>
            <p:ph type="title"/>
          </p:nvPr>
        </p:nvSpPr>
        <p:spPr>
          <a:xfrm>
            <a:off x="893700" y="358388"/>
            <a:ext cx="64626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latin typeface="Arial"/>
                <a:ea typeface="Arial"/>
                <a:cs typeface="Arial"/>
                <a:sym typeface="Arial"/>
              </a:rPr>
              <a:t>Orient</a:t>
            </a:r>
            <a:r>
              <a:rPr lang="en-US" sz="2800">
                <a:solidFill>
                  <a:schemeClr val="accent1"/>
                </a:solidFill>
              </a:rPr>
              <a:t>ering mot arbeidslivet</a:t>
            </a:r>
            <a:endParaRPr/>
          </a:p>
        </p:txBody>
      </p:sp>
      <p:sp>
        <p:nvSpPr>
          <p:cNvPr id="138" name="Google Shape;138;p58"/>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9"/>
          <p:cNvSpPr txBox="1"/>
          <p:nvPr>
            <p:ph type="title"/>
          </p:nvPr>
        </p:nvSpPr>
        <p:spPr>
          <a:xfrm>
            <a:off x="893762" y="358775"/>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rPr>
              <a:t>Veiledning av en ansatt med autisme</a:t>
            </a:r>
            <a:endParaRPr/>
          </a:p>
        </p:txBody>
      </p:sp>
      <p:sp>
        <p:nvSpPr>
          <p:cNvPr id="144" name="Google Shape;144;p59"/>
          <p:cNvSpPr txBox="1"/>
          <p:nvPr>
            <p:ph idx="1" type="body"/>
          </p:nvPr>
        </p:nvSpPr>
        <p:spPr>
          <a:xfrm>
            <a:off x="595500" y="1216027"/>
            <a:ext cx="7544100" cy="37359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Clr>
                <a:schemeClr val="accent6"/>
              </a:buClr>
              <a:buSzPts val="1800"/>
              <a:buNone/>
            </a:pPr>
            <a:r>
              <a:rPr lang="en-US">
                <a:solidFill>
                  <a:srgbClr val="333A40"/>
                </a:solidFill>
              </a:rPr>
              <a:t>Å bruke en</a:t>
            </a:r>
            <a:r>
              <a:rPr lang="en-US">
                <a:solidFill>
                  <a:srgbClr val="333A40"/>
                </a:solidFill>
              </a:rPr>
              <a:t> </a:t>
            </a:r>
            <a:r>
              <a:rPr b="1" lang="en-US">
                <a:solidFill>
                  <a:srgbClr val="333A40"/>
                </a:solidFill>
              </a:rPr>
              <a:t>jobbcoach eller en mentor </a:t>
            </a:r>
            <a:r>
              <a:rPr lang="en-US">
                <a:solidFill>
                  <a:srgbClr val="333A40"/>
                </a:solidFill>
              </a:rPr>
              <a:t>til en ansatt med autisme på arbeidsplassen kan være svært nyttig</a:t>
            </a:r>
            <a:r>
              <a:rPr lang="en-US">
                <a:solidFill>
                  <a:srgbClr val="333A40"/>
                </a:solidFill>
              </a:rPr>
              <a:t>:</a:t>
            </a:r>
            <a:endParaRPr/>
          </a:p>
          <a:p>
            <a:pPr indent="0" lvl="0" marL="114300" rtl="0" algn="l">
              <a:lnSpc>
                <a:spcPct val="100000"/>
              </a:lnSpc>
              <a:spcBef>
                <a:spcPts val="1400"/>
              </a:spcBef>
              <a:spcAft>
                <a:spcPts val="0"/>
              </a:spcAft>
              <a:buClr>
                <a:schemeClr val="accent6"/>
              </a:buClr>
              <a:buSzPts val="1800"/>
              <a:buNone/>
            </a:pPr>
            <a:r>
              <a:rPr lang="en-US">
                <a:solidFill>
                  <a:srgbClr val="333A40"/>
                </a:solidFill>
              </a:rPr>
              <a:t>Det kan være en kollega eller en overordnet som har denne rollen, og som skal fungere som en støtte, og bidra til å tilpasse arbeidsoppgavene og arbeidshverdagen</a:t>
            </a:r>
            <a:r>
              <a:rPr lang="en-US">
                <a:solidFill>
                  <a:srgbClr val="333A40"/>
                </a:solidFill>
              </a:rPr>
              <a:t>.</a:t>
            </a:r>
            <a:endParaRPr>
              <a:solidFill>
                <a:srgbClr val="333A40"/>
              </a:solidFill>
            </a:endParaRPr>
          </a:p>
          <a:p>
            <a:pPr indent="0" lvl="0" marL="114300" rtl="0" algn="l">
              <a:lnSpc>
                <a:spcPct val="100000"/>
              </a:lnSpc>
              <a:spcBef>
                <a:spcPts val="1400"/>
              </a:spcBef>
              <a:spcAft>
                <a:spcPts val="0"/>
              </a:spcAft>
              <a:buClr>
                <a:schemeClr val="accent6"/>
              </a:buClr>
              <a:buSzPts val="1800"/>
              <a:buNone/>
            </a:pPr>
            <a:r>
              <a:rPr lang="en-US">
                <a:solidFill>
                  <a:srgbClr val="333A40"/>
                </a:solidFill>
              </a:rPr>
              <a:t>Mentoren skal følge den ansatte med autisme i de daglige gjøremålene,</a:t>
            </a:r>
            <a:r>
              <a:rPr lang="en-US">
                <a:solidFill>
                  <a:srgbClr val="333A40"/>
                </a:solidFill>
              </a:rPr>
              <a:t> samt bidra til å</a:t>
            </a:r>
            <a:r>
              <a:rPr lang="en-US">
                <a:solidFill>
                  <a:srgbClr val="333A40"/>
                </a:solidFill>
              </a:rPr>
              <a:t>:</a:t>
            </a:r>
            <a:endParaRPr/>
          </a:p>
          <a:p>
            <a:pPr indent="-342900" lvl="0" marL="457200" rtl="0" algn="l">
              <a:lnSpc>
                <a:spcPct val="100000"/>
              </a:lnSpc>
              <a:spcBef>
                <a:spcPts val="1400"/>
              </a:spcBef>
              <a:spcAft>
                <a:spcPts val="0"/>
              </a:spcAft>
              <a:buClr>
                <a:schemeClr val="accent6"/>
              </a:buClr>
              <a:buSzPts val="1800"/>
              <a:buFont typeface="Noto Sans Symbols"/>
              <a:buChar char="⮚"/>
            </a:pPr>
            <a:r>
              <a:rPr lang="en-US">
                <a:solidFill>
                  <a:srgbClr val="333A40"/>
                </a:solidFill>
              </a:rPr>
              <a:t>analysere den enkeltes behov</a:t>
            </a:r>
            <a:endParaRPr/>
          </a:p>
          <a:p>
            <a:pPr indent="-342900" lvl="0" marL="457200" rtl="0" algn="l">
              <a:lnSpc>
                <a:spcPct val="100000"/>
              </a:lnSpc>
              <a:spcBef>
                <a:spcPts val="1400"/>
              </a:spcBef>
              <a:spcAft>
                <a:spcPts val="0"/>
              </a:spcAft>
              <a:buClr>
                <a:schemeClr val="accent6"/>
              </a:buClr>
              <a:buSzPts val="1800"/>
              <a:buFont typeface="Noto Sans Symbols"/>
              <a:buChar char="⮚"/>
            </a:pPr>
            <a:r>
              <a:rPr lang="en-US">
                <a:solidFill>
                  <a:srgbClr val="333A40"/>
                </a:solidFill>
              </a:rPr>
              <a:t>foreslå justeringer av arbeidsoppgaver/arbeidsplass </a:t>
            </a:r>
            <a:endParaRPr/>
          </a:p>
          <a:p>
            <a:pPr indent="-342900" lvl="0" marL="457200" rtl="0" algn="l">
              <a:lnSpc>
                <a:spcPct val="100000"/>
              </a:lnSpc>
              <a:spcBef>
                <a:spcPts val="1400"/>
              </a:spcBef>
              <a:spcAft>
                <a:spcPts val="0"/>
              </a:spcAft>
              <a:buClr>
                <a:schemeClr val="accent6"/>
              </a:buClr>
              <a:buSzPts val="1800"/>
              <a:buFont typeface="Noto Sans Symbols"/>
              <a:buChar char="⮚"/>
            </a:pPr>
            <a:r>
              <a:rPr lang="en-US">
                <a:solidFill>
                  <a:srgbClr val="333A40"/>
                </a:solidFill>
              </a:rPr>
              <a:t>øke bevisstheten rundt autisme, og veilede de andre teamene og ansatte</a:t>
            </a:r>
            <a:endParaRPr/>
          </a:p>
          <a:p>
            <a:pPr indent="0" lvl="0" marL="114300" rtl="0" algn="l">
              <a:lnSpc>
                <a:spcPct val="100000"/>
              </a:lnSpc>
              <a:spcBef>
                <a:spcPts val="1400"/>
              </a:spcBef>
              <a:spcAft>
                <a:spcPts val="800"/>
              </a:spcAft>
              <a:buClr>
                <a:schemeClr val="accent6"/>
              </a:buClr>
              <a:buSzPts val="1800"/>
              <a:buNone/>
            </a:pPr>
            <a:r>
              <a:rPr lang="en-US">
                <a:solidFill>
                  <a:srgbClr val="333A40"/>
                </a:solidFill>
              </a:rPr>
              <a:t>Å ha en mentorordning gjøre også at den ansatte med autisme har én samtalepartner man kan gå til, uansett utfordring, og som i stor grad kan hjelpe med eventuelle utfordringer som kommunikasjon</a:t>
            </a:r>
            <a:r>
              <a:rPr lang="en-US">
                <a:solidFill>
                  <a:srgbClr val="333A40"/>
                </a:solidFill>
              </a:rPr>
              <a:t>.</a:t>
            </a:r>
            <a:endParaRPr>
              <a:solidFill>
                <a:srgbClr val="333A40"/>
              </a:solidFill>
            </a:endParaRPr>
          </a:p>
        </p:txBody>
      </p:sp>
      <p:sp>
        <p:nvSpPr>
          <p:cNvPr id="145" name="Google Shape;145;p59"/>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0"/>
          <p:cNvSpPr txBox="1"/>
          <p:nvPr>
            <p:ph type="title"/>
          </p:nvPr>
        </p:nvSpPr>
        <p:spPr>
          <a:xfrm>
            <a:off x="893699" y="358388"/>
            <a:ext cx="7586726"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rPr>
              <a:t>Tilrettelegging ved arbeidsplassen</a:t>
            </a:r>
            <a:endParaRPr/>
          </a:p>
        </p:txBody>
      </p:sp>
      <p:sp>
        <p:nvSpPr>
          <p:cNvPr id="151" name="Google Shape;151;p60"/>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SzPts val="1800"/>
              <a:buNone/>
            </a:pPr>
            <a:r>
              <a:rPr lang="en-US">
                <a:solidFill>
                  <a:srgbClr val="333A40"/>
                </a:solidFill>
              </a:rPr>
              <a:t>I tillegg til å veiledning fra en mentor, vil tilrettelegginger på arbeidsplassen, av oppgaver, tidsplaner og arbeidsmiljø, være til stor fordel for den ansatte med autisme og bidra til at den enkelte får vist sitt potensiale.</a:t>
            </a:r>
            <a:endParaRPr/>
          </a:p>
          <a:p>
            <a:pPr indent="0" lvl="0" marL="114300" rtl="0" algn="l">
              <a:lnSpc>
                <a:spcPct val="100000"/>
              </a:lnSpc>
              <a:spcBef>
                <a:spcPts val="1400"/>
              </a:spcBef>
              <a:spcAft>
                <a:spcPts val="0"/>
              </a:spcAft>
              <a:buSzPts val="1800"/>
              <a:buNone/>
            </a:pPr>
            <a:r>
              <a:t/>
            </a:r>
            <a:endParaRPr>
              <a:solidFill>
                <a:srgbClr val="333A40"/>
              </a:solidFill>
            </a:endParaRPr>
          </a:p>
          <a:p>
            <a:pPr indent="0" lvl="0" marL="114300" rtl="0" algn="l">
              <a:lnSpc>
                <a:spcPct val="100000"/>
              </a:lnSpc>
              <a:spcBef>
                <a:spcPts val="1400"/>
              </a:spcBef>
              <a:spcAft>
                <a:spcPts val="0"/>
              </a:spcAft>
              <a:buSzPts val="1800"/>
              <a:buNone/>
            </a:pPr>
            <a:r>
              <a:rPr lang="en-US">
                <a:solidFill>
                  <a:srgbClr val="333A40"/>
                </a:solidFill>
              </a:rPr>
              <a:t>Arbeidsgivere har ofte spørsmål om hvordan de skal imøtekomme ansatte i autismespekteret. Det er ingen fasitsvar på hvilke tilrettelegginger som må til. Noen kan ha behov for få tilrettelegginger for å utføre jobben sin, og andre trenger kanskje ingen. Snakk sammen med den enkelte for å finne ut av hvilke tilpasninger og tilrettelegginger som kan være viktige og nyttige.</a:t>
            </a:r>
            <a:endParaRPr>
              <a:solidFill>
                <a:srgbClr val="333A40"/>
              </a:solidFill>
            </a:endParaRPr>
          </a:p>
          <a:p>
            <a:pPr indent="0" lvl="0" marL="114300" rtl="0" algn="l">
              <a:lnSpc>
                <a:spcPct val="100000"/>
              </a:lnSpc>
              <a:spcBef>
                <a:spcPts val="1400"/>
              </a:spcBef>
              <a:spcAft>
                <a:spcPts val="0"/>
              </a:spcAft>
              <a:buSzPts val="1800"/>
              <a:buNone/>
            </a:pPr>
            <a:r>
              <a:t/>
            </a:r>
            <a:endParaRPr>
              <a:solidFill>
                <a:srgbClr val="131619"/>
              </a:solidFill>
              <a:latin typeface="Arial"/>
              <a:ea typeface="Arial"/>
              <a:cs typeface="Arial"/>
              <a:sym typeface="Arial"/>
            </a:endParaRPr>
          </a:p>
          <a:p>
            <a:pPr indent="0" lvl="0" marL="114300" rtl="0" algn="l">
              <a:lnSpc>
                <a:spcPct val="100000"/>
              </a:lnSpc>
              <a:spcBef>
                <a:spcPts val="600"/>
              </a:spcBef>
              <a:spcAft>
                <a:spcPts val="0"/>
              </a:spcAft>
              <a:buSzPts val="1800"/>
              <a:buNone/>
            </a:pPr>
            <a:r>
              <a:t/>
            </a:r>
            <a:endParaRPr>
              <a:solidFill>
                <a:srgbClr val="131619"/>
              </a:solidFill>
              <a:latin typeface="Arial"/>
              <a:ea typeface="Arial"/>
              <a:cs typeface="Arial"/>
              <a:sym typeface="Arial"/>
            </a:endParaRPr>
          </a:p>
          <a:p>
            <a:pPr indent="-228600" lvl="0" marL="457200" rtl="0" algn="l">
              <a:lnSpc>
                <a:spcPct val="100000"/>
              </a:lnSpc>
              <a:spcBef>
                <a:spcPts val="600"/>
              </a:spcBef>
              <a:spcAft>
                <a:spcPts val="0"/>
              </a:spcAft>
              <a:buClr>
                <a:schemeClr val="accent6"/>
              </a:buClr>
              <a:buSzPts val="1800"/>
              <a:buNone/>
            </a:pPr>
            <a:r>
              <a:t/>
            </a:r>
            <a:endParaRPr>
              <a:latin typeface="Arial Narrow"/>
              <a:ea typeface="Arial Narrow"/>
              <a:cs typeface="Arial Narrow"/>
              <a:sym typeface="Arial Narrow"/>
            </a:endParaRPr>
          </a:p>
          <a:p>
            <a:pPr indent="-228600" lvl="0" marL="457200" rtl="0" algn="l">
              <a:lnSpc>
                <a:spcPct val="100000"/>
              </a:lnSpc>
              <a:spcBef>
                <a:spcPts val="600"/>
              </a:spcBef>
              <a:spcAft>
                <a:spcPts val="0"/>
              </a:spcAft>
              <a:buClr>
                <a:schemeClr val="accent6"/>
              </a:buClr>
              <a:buSzPts val="1800"/>
              <a:buNone/>
            </a:pPr>
            <a:r>
              <a:t/>
            </a:r>
            <a:endParaRPr/>
          </a:p>
        </p:txBody>
      </p:sp>
      <p:sp>
        <p:nvSpPr>
          <p:cNvPr id="152" name="Google Shape;152;p60"/>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1"/>
          <p:cNvSpPr txBox="1"/>
          <p:nvPr>
            <p:ph type="title"/>
          </p:nvPr>
        </p:nvSpPr>
        <p:spPr>
          <a:xfrm>
            <a:off x="893762" y="350308"/>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dk2"/>
                </a:solidFill>
                <a:latin typeface="Arial"/>
                <a:ea typeface="Arial"/>
                <a:cs typeface="Arial"/>
                <a:sym typeface="Arial"/>
              </a:rPr>
              <a:t>Reorga</a:t>
            </a:r>
            <a:r>
              <a:rPr lang="en-US" sz="2800">
                <a:solidFill>
                  <a:schemeClr val="dk2"/>
                </a:solidFill>
              </a:rPr>
              <a:t>nisering av arbeidsoppgaver</a:t>
            </a:r>
            <a:endParaRPr/>
          </a:p>
        </p:txBody>
      </p:sp>
      <p:sp>
        <p:nvSpPr>
          <p:cNvPr id="158" name="Google Shape;158;p61"/>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p>
            <a:pPr indent="-196850" lvl="0" marL="514350" rtl="0" algn="l">
              <a:lnSpc>
                <a:spcPct val="150000"/>
              </a:lnSpc>
              <a:spcBef>
                <a:spcPts val="0"/>
              </a:spcBef>
              <a:spcAft>
                <a:spcPts val="0"/>
              </a:spcAft>
              <a:buSzPts val="1400"/>
              <a:buFont typeface="Arial"/>
              <a:buNone/>
            </a:pPr>
            <a:r>
              <a:t/>
            </a:r>
            <a:endParaRPr>
              <a:latin typeface="Arial"/>
              <a:ea typeface="Arial"/>
              <a:cs typeface="Arial"/>
              <a:sym typeface="Arial"/>
            </a:endParaRPr>
          </a:p>
          <a:p>
            <a:pPr indent="-228600" lvl="0" marL="457200" rtl="0" algn="l">
              <a:lnSpc>
                <a:spcPct val="150000"/>
              </a:lnSpc>
              <a:spcBef>
                <a:spcPts val="0"/>
              </a:spcBef>
              <a:spcAft>
                <a:spcPts val="0"/>
              </a:spcAft>
              <a:buSzPts val="1400"/>
              <a:buNone/>
            </a:pPr>
            <a:r>
              <a:t/>
            </a:r>
            <a:endParaRPr>
              <a:latin typeface="Arial"/>
              <a:ea typeface="Arial"/>
              <a:cs typeface="Arial"/>
              <a:sym typeface="Arial"/>
            </a:endParaRPr>
          </a:p>
        </p:txBody>
      </p:sp>
      <p:sp>
        <p:nvSpPr>
          <p:cNvPr id="159" name="Google Shape;159;p61"/>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160" name="Google Shape;160;p61"/>
          <p:cNvSpPr txBox="1"/>
          <p:nvPr/>
        </p:nvSpPr>
        <p:spPr>
          <a:xfrm>
            <a:off x="1029229" y="1288520"/>
            <a:ext cx="6462712" cy="3552825"/>
          </a:xfrm>
          <a:prstGeom prst="rect">
            <a:avLst/>
          </a:prstGeom>
          <a:noFill/>
          <a:ln>
            <a:noFill/>
          </a:ln>
        </p:spPr>
        <p:txBody>
          <a:bodyPr anchorCtr="0" anchor="t" bIns="91425" lIns="91425" spcFirstLastPara="1" rIns="91425" wrap="square" tIns="91425">
            <a:noAutofit/>
          </a:bodyPr>
          <a:lstStyle/>
          <a:p>
            <a:pPr indent="0" lvl="0" marL="114300" marR="0" rtl="0" algn="l">
              <a:lnSpc>
                <a:spcPct val="107000"/>
              </a:lnSpc>
              <a:spcBef>
                <a:spcPts val="600"/>
              </a:spcBef>
              <a:spcAft>
                <a:spcPts val="0"/>
              </a:spcAft>
              <a:buClr>
                <a:schemeClr val="accent6"/>
              </a:buClr>
              <a:buSzPts val="1800"/>
              <a:buFont typeface="Arial"/>
              <a:buNone/>
            </a:pPr>
            <a:r>
              <a:rPr lang="en-US" sz="1200">
                <a:solidFill>
                  <a:srgbClr val="333A40"/>
                </a:solidFill>
              </a:rPr>
              <a:t>Personer med ASF kan ha utfordringer med å forholde seg til abstrakte konsepter som bedriftsstruktur, ansvarshierarkier, rapporteringskrav og andre strukturelle elementer på arbeidsplassen</a:t>
            </a:r>
            <a:r>
              <a:rPr b="0" i="0" lang="en-US" sz="1200" u="none" cap="none" strike="noStrike">
                <a:solidFill>
                  <a:srgbClr val="333A40"/>
                </a:solidFill>
                <a:latin typeface="Arial"/>
                <a:ea typeface="Arial"/>
                <a:cs typeface="Arial"/>
                <a:sym typeface="Arial"/>
              </a:rPr>
              <a:t>. </a:t>
            </a:r>
            <a:endParaRPr/>
          </a:p>
          <a:p>
            <a:pPr indent="-228600" lvl="0" marL="457200" marR="0" rtl="0" algn="l">
              <a:lnSpc>
                <a:spcPct val="107000"/>
              </a:lnSpc>
              <a:spcBef>
                <a:spcPts val="1400"/>
              </a:spcBef>
              <a:spcAft>
                <a:spcPts val="0"/>
              </a:spcAft>
              <a:buClr>
                <a:schemeClr val="accent6"/>
              </a:buClr>
              <a:buSzPts val="1800"/>
              <a:buFont typeface="Arial"/>
              <a:buNone/>
            </a:pPr>
            <a:r>
              <a:t/>
            </a:r>
            <a:endParaRPr b="0" i="0" sz="1200" u="none" cap="none" strike="noStrike">
              <a:solidFill>
                <a:srgbClr val="333A40"/>
              </a:solidFill>
              <a:latin typeface="Arial"/>
              <a:ea typeface="Arial"/>
              <a:cs typeface="Arial"/>
              <a:sym typeface="Arial"/>
            </a:endParaRPr>
          </a:p>
          <a:p>
            <a:pPr indent="-342900" lvl="0" marL="457200" marR="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Mentoren kan instruere om regler og sosial kultur på arbeidsplassen</a:t>
            </a:r>
            <a:r>
              <a:rPr b="0" i="0" lang="en-US" sz="1200" u="none" cap="none" strike="noStrike">
                <a:solidFill>
                  <a:srgbClr val="333A40"/>
                </a:solidFill>
                <a:latin typeface="Arial"/>
                <a:ea typeface="Arial"/>
                <a:cs typeface="Arial"/>
                <a:sym typeface="Arial"/>
              </a:rPr>
              <a:t>.</a:t>
            </a:r>
            <a:endParaRPr/>
          </a:p>
          <a:p>
            <a:pPr indent="0" lvl="0" marL="114300" marR="0" rtl="0" algn="l">
              <a:lnSpc>
                <a:spcPct val="107000"/>
              </a:lnSpc>
              <a:spcBef>
                <a:spcPts val="1400"/>
              </a:spcBef>
              <a:spcAft>
                <a:spcPts val="0"/>
              </a:spcAft>
              <a:buClr>
                <a:schemeClr val="accent6"/>
              </a:buClr>
              <a:buSzPts val="1800"/>
              <a:buFont typeface="Arial"/>
              <a:buNone/>
            </a:pPr>
            <a:r>
              <a:t/>
            </a:r>
            <a:endParaRPr b="0" i="0" sz="1200" u="none" cap="none" strike="noStrike">
              <a:solidFill>
                <a:srgbClr val="333A40"/>
              </a:solidFill>
              <a:latin typeface="Arial"/>
              <a:ea typeface="Arial"/>
              <a:cs typeface="Arial"/>
              <a:sym typeface="Arial"/>
            </a:endParaRPr>
          </a:p>
          <a:p>
            <a:pPr indent="0" lvl="0" marL="114300" marR="0" rtl="0" algn="l">
              <a:lnSpc>
                <a:spcPct val="107000"/>
              </a:lnSpc>
              <a:spcBef>
                <a:spcPts val="1400"/>
              </a:spcBef>
              <a:spcAft>
                <a:spcPts val="800"/>
              </a:spcAft>
              <a:buClr>
                <a:schemeClr val="accent6"/>
              </a:buClr>
              <a:buSzPts val="1800"/>
              <a:buFont typeface="Arial"/>
              <a:buNone/>
            </a:pPr>
            <a:r>
              <a:rPr lang="en-US" sz="1200">
                <a:solidFill>
                  <a:srgbClr val="333A40"/>
                </a:solidFill>
              </a:rPr>
              <a:t>Nå skal vi se litt nærmere på noen ideer å implementere for å maksimere effektiviteten til en ansatt med autisme, og samtidig sikre hans/hennes trivsel og fungering på arbeidsplassen.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2"/>
          <p:cNvSpPr txBox="1"/>
          <p:nvPr>
            <p:ph type="title"/>
          </p:nvPr>
        </p:nvSpPr>
        <p:spPr>
          <a:xfrm>
            <a:off x="893762" y="350308"/>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dk2"/>
                </a:solidFill>
                <a:latin typeface="Arial"/>
                <a:ea typeface="Arial"/>
                <a:cs typeface="Arial"/>
                <a:sym typeface="Arial"/>
              </a:rPr>
              <a:t>Reorgani</a:t>
            </a:r>
            <a:r>
              <a:rPr lang="en-US" sz="2800">
                <a:solidFill>
                  <a:schemeClr val="dk2"/>
                </a:solidFill>
              </a:rPr>
              <a:t>sering av arbeidsoppgavene</a:t>
            </a:r>
            <a:endParaRPr/>
          </a:p>
        </p:txBody>
      </p:sp>
      <p:sp>
        <p:nvSpPr>
          <p:cNvPr id="166" name="Google Shape;166;p62"/>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p>
            <a:pPr indent="-196850" lvl="0" marL="514350" rtl="0" algn="l">
              <a:lnSpc>
                <a:spcPct val="150000"/>
              </a:lnSpc>
              <a:spcBef>
                <a:spcPts val="0"/>
              </a:spcBef>
              <a:spcAft>
                <a:spcPts val="0"/>
              </a:spcAft>
              <a:buSzPts val="1400"/>
              <a:buFont typeface="Arial"/>
              <a:buNone/>
            </a:pPr>
            <a:r>
              <a:t/>
            </a:r>
            <a:endParaRPr>
              <a:latin typeface="Arial"/>
              <a:ea typeface="Arial"/>
              <a:cs typeface="Arial"/>
              <a:sym typeface="Arial"/>
            </a:endParaRPr>
          </a:p>
          <a:p>
            <a:pPr indent="-228600" lvl="0" marL="457200" rtl="0" algn="l">
              <a:lnSpc>
                <a:spcPct val="150000"/>
              </a:lnSpc>
              <a:spcBef>
                <a:spcPts val="0"/>
              </a:spcBef>
              <a:spcAft>
                <a:spcPts val="0"/>
              </a:spcAft>
              <a:buSzPts val="1400"/>
              <a:buNone/>
            </a:pPr>
            <a:r>
              <a:t/>
            </a:r>
            <a:endParaRPr>
              <a:latin typeface="Arial"/>
              <a:ea typeface="Arial"/>
              <a:cs typeface="Arial"/>
              <a:sym typeface="Arial"/>
            </a:endParaRPr>
          </a:p>
        </p:txBody>
      </p:sp>
      <p:sp>
        <p:nvSpPr>
          <p:cNvPr id="167" name="Google Shape;167;p62"/>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168" name="Google Shape;168;p62"/>
          <p:cNvSpPr txBox="1"/>
          <p:nvPr/>
        </p:nvSpPr>
        <p:spPr>
          <a:xfrm>
            <a:off x="0" y="1041750"/>
            <a:ext cx="4572000" cy="3968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7000"/>
              </a:lnSpc>
              <a:spcBef>
                <a:spcPts val="600"/>
              </a:spcBef>
              <a:spcAft>
                <a:spcPts val="0"/>
              </a:spcAft>
              <a:buClr>
                <a:schemeClr val="accent6"/>
              </a:buClr>
              <a:buSzPts val="1800"/>
              <a:buFont typeface="Noto Sans Symbols"/>
              <a:buChar char="⮚"/>
            </a:pPr>
            <a:r>
              <a:rPr lang="en-US" sz="1200">
                <a:solidFill>
                  <a:srgbClr val="333A40"/>
                </a:solidFill>
              </a:rPr>
              <a:t>Gi et klart og tydelig bilde av sluttresultatet av arbeidsoppgaven (hvordan det ser ut, formatering) med klare forventninger “Vennligst fullfør databehandlingsprosjektet, det må være i elektronisk format slik at jeg kan sjekke det, og komme tilbake til deg</a:t>
            </a:r>
            <a:r>
              <a:rPr b="0" i="0" lang="en-US" sz="1200" u="none" cap="none" strike="noStrike">
                <a:solidFill>
                  <a:srgbClr val="333A40"/>
                </a:solidFill>
                <a:latin typeface="Arial"/>
                <a:ea typeface="Arial"/>
                <a:cs typeface="Arial"/>
                <a:sym typeface="Arial"/>
              </a:rPr>
              <a:t>.”</a:t>
            </a:r>
            <a:endParaRPr/>
          </a:p>
          <a:p>
            <a:pPr indent="-342900" lvl="0" marL="457200" marR="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Ikke anta hva som er forstått eller ikke. Sørg for at retningslinjene er forstått. “Forstår du hvordan du skal gjøre dette?” Nå som jeg har gitt deg oppgaven, hvilken oppgave vil du fullføre først? Hva tenker du er steg nummer to?</a:t>
            </a:r>
            <a:r>
              <a:rPr b="0" i="0" lang="en-US" sz="1200" u="none" cap="none" strike="noStrike">
                <a:solidFill>
                  <a:srgbClr val="333A40"/>
                </a:solidFill>
                <a:latin typeface="Arial"/>
                <a:ea typeface="Arial"/>
                <a:cs typeface="Arial"/>
                <a:sym typeface="Arial"/>
              </a:rPr>
              <a:t>” </a:t>
            </a:r>
            <a:endParaRPr/>
          </a:p>
          <a:p>
            <a:pPr indent="-342900" lvl="0" marL="457200" marR="0" rtl="0" algn="l">
              <a:lnSpc>
                <a:spcPct val="107000"/>
              </a:lnSpc>
              <a:spcBef>
                <a:spcPts val="1400"/>
              </a:spcBef>
              <a:spcAft>
                <a:spcPts val="800"/>
              </a:spcAft>
              <a:buClr>
                <a:schemeClr val="accent6"/>
              </a:buClr>
              <a:buSzPts val="1800"/>
              <a:buFont typeface="Noto Sans Symbols"/>
              <a:buChar char="⮚"/>
            </a:pPr>
            <a:r>
              <a:rPr lang="en-US" sz="1200">
                <a:solidFill>
                  <a:srgbClr val="333A40"/>
                </a:solidFill>
              </a:rPr>
              <a:t>Finn ut hvordan dere best kan kommunisere (e-post, ansikt til ansikt), og hvor ofte. Oppmuntre til alternative kommunikasjonsformer, for eksempel tekstmeldinger. Sett tidspunkt for veiledninger; “Vi kan snakke om prosjektet i morgen kl. 13</a:t>
            </a:r>
            <a:r>
              <a:rPr b="0" i="0" lang="en-US" sz="1200" u="none" cap="none" strike="noStrike">
                <a:solidFill>
                  <a:srgbClr val="333A40"/>
                </a:solidFill>
                <a:latin typeface="Arial"/>
                <a:ea typeface="Arial"/>
                <a:cs typeface="Arial"/>
                <a:sym typeface="Arial"/>
              </a:rPr>
              <a:t>”. </a:t>
            </a:r>
            <a:endParaRPr/>
          </a:p>
        </p:txBody>
      </p:sp>
      <p:sp>
        <p:nvSpPr>
          <p:cNvPr id="169" name="Google Shape;169;p62"/>
          <p:cNvSpPr txBox="1"/>
          <p:nvPr/>
        </p:nvSpPr>
        <p:spPr>
          <a:xfrm>
            <a:off x="4572000" y="1145100"/>
            <a:ext cx="4572000" cy="3780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7000"/>
              </a:lnSpc>
              <a:spcBef>
                <a:spcPts val="600"/>
              </a:spcBef>
              <a:spcAft>
                <a:spcPts val="0"/>
              </a:spcAft>
              <a:buClr>
                <a:schemeClr val="accent6"/>
              </a:buClr>
              <a:buSzPts val="1800"/>
              <a:buFont typeface="Noto Sans Symbols"/>
              <a:buChar char="⮚"/>
            </a:pPr>
            <a:r>
              <a:rPr lang="en-US" sz="1200">
                <a:solidFill>
                  <a:srgbClr val="333A40"/>
                </a:solidFill>
              </a:rPr>
              <a:t>Gi detaljert veiledning og tilbakemelding; fokus på atferd som kan måles. Udetaljert tilbakemelding; “Denne rapporten er slurvete”, detaljert tilbakemelding; “ Forslaget du presenterte som klart for levering, har mange stave- og matematikkfeil”.</a:t>
            </a:r>
            <a:endParaRPr/>
          </a:p>
          <a:p>
            <a:pPr indent="-342900" lvl="0" marL="457200" marR="0" rtl="0" algn="l">
              <a:lnSpc>
                <a:spcPct val="107000"/>
              </a:lnSpc>
              <a:spcBef>
                <a:spcPts val="1400"/>
              </a:spcBef>
              <a:spcAft>
                <a:spcPts val="0"/>
              </a:spcAft>
              <a:buClr>
                <a:schemeClr val="accent6"/>
              </a:buClr>
              <a:buSzPts val="1800"/>
              <a:buFont typeface="Noto Sans Symbols"/>
              <a:buChar char="⮚"/>
            </a:pPr>
            <a:r>
              <a:rPr b="0" i="0" lang="en-US" sz="1200" u="none" cap="none" strike="noStrike">
                <a:solidFill>
                  <a:srgbClr val="333A40"/>
                </a:solidFill>
                <a:latin typeface="Arial"/>
                <a:ea typeface="Arial"/>
                <a:cs typeface="Arial"/>
                <a:sym typeface="Arial"/>
              </a:rPr>
              <a:t>E</a:t>
            </a:r>
            <a:r>
              <a:rPr lang="en-US" sz="1200">
                <a:solidFill>
                  <a:srgbClr val="333A40"/>
                </a:solidFill>
              </a:rPr>
              <a:t>tabler langsiktige og kortsiktige mål for den ansatte. Tildel prosjekter på en systematisk og forutsigbar måte</a:t>
            </a:r>
            <a:r>
              <a:rPr b="0" i="0" lang="en-US" sz="1200" u="none" cap="none" strike="noStrike">
                <a:solidFill>
                  <a:srgbClr val="333A40"/>
                </a:solidFill>
                <a:latin typeface="Arial"/>
                <a:ea typeface="Arial"/>
                <a:cs typeface="Arial"/>
                <a:sym typeface="Arial"/>
              </a:rPr>
              <a:t>. </a:t>
            </a:r>
            <a:endParaRPr/>
          </a:p>
          <a:p>
            <a:pPr indent="-342900" lvl="0" marL="457200" marR="0" rtl="0" algn="l">
              <a:lnSpc>
                <a:spcPct val="107000"/>
              </a:lnSpc>
              <a:spcBef>
                <a:spcPts val="1400"/>
              </a:spcBef>
              <a:spcAft>
                <a:spcPts val="800"/>
              </a:spcAft>
              <a:buClr>
                <a:schemeClr val="accent6"/>
              </a:buClr>
              <a:buSzPts val="1800"/>
              <a:buFont typeface="Noto Sans Symbols"/>
              <a:buChar char="⮚"/>
            </a:pPr>
            <a:r>
              <a:rPr lang="en-US" sz="1200">
                <a:solidFill>
                  <a:srgbClr val="333A40"/>
                </a:solidFill>
              </a:rPr>
              <a:t>Bistå ansatte med å prioritere oppdrag. Del for eksempel store oppgaver opp i flere små oppgaver, legg til en sjekkliste, eller bruk en veggkalender for å fremheve forfallsdatoer. Vurder å utvikle et støtteark for høyt prioriterte aktiviteter, viktige samarbeidspartnere/kollegaer og prosjekter. Det kan også være hensiktsmessig å tildele nye arbeidsoppgaver først etter at de gjeldende oppgavene er fullført </a:t>
            </a:r>
            <a:r>
              <a:rPr b="0" i="0" lang="en-US" sz="1200" u="none" cap="none" strike="noStrike">
                <a:solidFill>
                  <a:srgbClr val="333A40"/>
                </a:solidFill>
                <a:latin typeface="Arial"/>
                <a:ea typeface="Arial"/>
                <a:cs typeface="Arial"/>
                <a:sym typeface="Arial"/>
              </a:rPr>
              <a:t>. </a:t>
            </a:r>
            <a:endParaRPr b="0" i="0" sz="1200" u="none" cap="none" strike="noStrike">
              <a:solidFill>
                <a:srgbClr val="333A4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3"/>
          <p:cNvSpPr txBox="1"/>
          <p:nvPr>
            <p:ph type="title"/>
          </p:nvPr>
        </p:nvSpPr>
        <p:spPr>
          <a:xfrm>
            <a:off x="893762" y="350308"/>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dk2"/>
                </a:solidFill>
              </a:rPr>
              <a:t>Struktur og rutiner</a:t>
            </a:r>
            <a:endParaRPr sz="2800"/>
          </a:p>
        </p:txBody>
      </p:sp>
      <p:sp>
        <p:nvSpPr>
          <p:cNvPr id="175" name="Google Shape;175;p63"/>
          <p:cNvSpPr txBox="1"/>
          <p:nvPr>
            <p:ph idx="1" type="body"/>
          </p:nvPr>
        </p:nvSpPr>
        <p:spPr>
          <a:xfrm>
            <a:off x="609600" y="1184500"/>
            <a:ext cx="7748400" cy="35529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Clr>
                <a:schemeClr val="accent6"/>
              </a:buClr>
              <a:buSzPts val="1800"/>
              <a:buNone/>
            </a:pPr>
            <a:r>
              <a:rPr lang="en-US" sz="1200">
                <a:solidFill>
                  <a:srgbClr val="333A40"/>
                </a:solidFill>
              </a:rPr>
              <a:t>Et strukturert miljø med tanke på tid er avgjørende for trivselen for personer med autisme på arbeidsplassen. De er veldig opptatt av regler og planleggingsprosedyrer. På den annen side kan de ofte være litt rigide og ikke ha så lett for å håndtere uventede og nye ting: hvis du for eksempel </a:t>
            </a:r>
            <a:r>
              <a:rPr lang="en-US" sz="1200">
                <a:solidFill>
                  <a:srgbClr val="333A40"/>
                </a:solidFill>
              </a:rPr>
              <a:t>indikerer</a:t>
            </a:r>
            <a:r>
              <a:rPr lang="en-US" sz="1200">
                <a:solidFill>
                  <a:srgbClr val="333A40"/>
                </a:solidFill>
              </a:rPr>
              <a:t> at et arbeidsmøte kommer til å vare en time, må du ikke bli overrasket om kollegaen med autisme forlater møte uten forvarsel etter at timen er ute. Tilrettelegging for tidsplan og timeplan kan gjøres for å bedre livskvalitet og trivsel på arbeidsplassen for ansatte med autisme</a:t>
            </a:r>
            <a:r>
              <a:rPr lang="en-US" sz="1200">
                <a:solidFill>
                  <a:srgbClr val="333A40"/>
                </a:solidFill>
              </a:rPr>
              <a:t>:</a:t>
            </a:r>
            <a:endParaRPr/>
          </a:p>
          <a:p>
            <a:pPr indent="-342900" lvl="0" marL="45720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Først av alt, på oppgavenivå, unngå å komme med forespørsler uten tidsangivelse. Å si “når du kan” kan føre til stor usikkerhet og i tilfeller angst, for noen.</a:t>
            </a:r>
            <a:endParaRPr/>
          </a:p>
          <a:p>
            <a:pPr indent="-342900" lvl="0" marL="45720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Justering av arbeidstempo (pauser) samt justere arbeidstid for å unngå rushtrafikk på offentlig transport.</a:t>
            </a:r>
            <a:endParaRPr/>
          </a:p>
          <a:p>
            <a:pPr indent="-342900" lvl="0" marL="45720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Til slutt, og i noen tilfeller, kan det til og med være aktuelt å vurdere arbeid digitalt fra et annet sted (som hjemmekontor)</a:t>
            </a:r>
            <a:r>
              <a:rPr lang="en-US" sz="1200">
                <a:solidFill>
                  <a:srgbClr val="333A40"/>
                </a:solidFill>
              </a:rPr>
              <a:t>.</a:t>
            </a:r>
            <a:endParaRPr sz="1200">
              <a:solidFill>
                <a:srgbClr val="333A40"/>
              </a:solidFill>
            </a:endParaRPr>
          </a:p>
          <a:p>
            <a:pPr indent="-228600" lvl="0" marL="457200" rtl="0" algn="l">
              <a:lnSpc>
                <a:spcPct val="107000"/>
              </a:lnSpc>
              <a:spcBef>
                <a:spcPts val="1400"/>
              </a:spcBef>
              <a:spcAft>
                <a:spcPts val="0"/>
              </a:spcAft>
              <a:buClr>
                <a:schemeClr val="accent6"/>
              </a:buClr>
              <a:buSzPts val="1800"/>
              <a:buFont typeface="Arial"/>
              <a:buNone/>
            </a:pPr>
            <a:r>
              <a:t/>
            </a:r>
            <a:endParaRPr sz="1200">
              <a:solidFill>
                <a:srgbClr val="333A40"/>
              </a:solidFill>
            </a:endParaRPr>
          </a:p>
          <a:p>
            <a:pPr indent="-228600" lvl="0" marL="457200" rtl="0" algn="l">
              <a:lnSpc>
                <a:spcPct val="100000"/>
              </a:lnSpc>
              <a:spcBef>
                <a:spcPts val="800"/>
              </a:spcBef>
              <a:spcAft>
                <a:spcPts val="0"/>
              </a:spcAft>
              <a:buSzPts val="1400"/>
              <a:buNone/>
            </a:pPr>
            <a:r>
              <a:t/>
            </a:r>
            <a:endParaRPr b="0" i="0" sz="1200">
              <a:solidFill>
                <a:srgbClr val="212121"/>
              </a:solidFill>
              <a:latin typeface="Proxima Nova"/>
              <a:ea typeface="Proxima Nova"/>
              <a:cs typeface="Proxima Nova"/>
              <a:sym typeface="Proxima Nova"/>
            </a:endParaRPr>
          </a:p>
        </p:txBody>
      </p:sp>
      <p:sp>
        <p:nvSpPr>
          <p:cNvPr id="176" name="Google Shape;176;p63"/>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4"/>
          <p:cNvSpPr txBox="1"/>
          <p:nvPr>
            <p:ph type="title"/>
          </p:nvPr>
        </p:nvSpPr>
        <p:spPr>
          <a:xfrm>
            <a:off x="893762" y="358775"/>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rPr>
              <a:t>Skape et trygt arbeidsmiljø</a:t>
            </a:r>
            <a:endParaRPr/>
          </a:p>
        </p:txBody>
      </p:sp>
      <p:sp>
        <p:nvSpPr>
          <p:cNvPr id="183" name="Google Shape;183;p64"/>
          <p:cNvSpPr txBox="1"/>
          <p:nvPr>
            <p:ph idx="1" type="body"/>
          </p:nvPr>
        </p:nvSpPr>
        <p:spPr>
          <a:xfrm>
            <a:off x="271625" y="984225"/>
            <a:ext cx="7978500" cy="4159200"/>
          </a:xfrm>
          <a:prstGeom prst="rect">
            <a:avLst/>
          </a:prstGeom>
          <a:noFill/>
          <a:ln>
            <a:noFill/>
          </a:ln>
        </p:spPr>
        <p:txBody>
          <a:bodyPr anchorCtr="0" anchor="t" bIns="91425" lIns="91425" spcFirstLastPara="1" rIns="91425" wrap="square" tIns="91425">
            <a:noAutofit/>
          </a:bodyPr>
          <a:lstStyle/>
          <a:p>
            <a:pPr indent="0" lvl="1" marL="114300" rtl="0" algn="l">
              <a:lnSpc>
                <a:spcPct val="100000"/>
              </a:lnSpc>
              <a:spcBef>
                <a:spcPts val="600"/>
              </a:spcBef>
              <a:spcAft>
                <a:spcPts val="0"/>
              </a:spcAft>
              <a:buClr>
                <a:schemeClr val="accent6"/>
              </a:buClr>
              <a:buSzPts val="1800"/>
              <a:buNone/>
            </a:pPr>
            <a:r>
              <a:rPr lang="en-US" sz="1200">
                <a:solidFill>
                  <a:srgbClr val="333A40"/>
                </a:solidFill>
              </a:rPr>
              <a:t>Arbeidsgiver kan vurdere arbeidsplasstilpasning for å gi et trygt og støttende arbeidsmiljø for den ansatte med autisme</a:t>
            </a:r>
            <a:r>
              <a:rPr lang="en-US" sz="1200">
                <a:solidFill>
                  <a:srgbClr val="333A40"/>
                </a:solidFill>
              </a:rPr>
              <a:t>.</a:t>
            </a:r>
            <a:endParaRPr/>
          </a:p>
          <a:p>
            <a:pPr indent="0" lvl="1" marL="114300" rtl="0" algn="l">
              <a:lnSpc>
                <a:spcPct val="107000"/>
              </a:lnSpc>
              <a:spcBef>
                <a:spcPts val="1400"/>
              </a:spcBef>
              <a:spcAft>
                <a:spcPts val="0"/>
              </a:spcAft>
              <a:buClr>
                <a:schemeClr val="accent6"/>
              </a:buClr>
              <a:buSzPts val="1800"/>
              <a:buNone/>
            </a:pPr>
            <a:r>
              <a:rPr lang="en-US" sz="1200">
                <a:solidFill>
                  <a:srgbClr val="333A40"/>
                </a:solidFill>
              </a:rPr>
              <a:t>Disse tilpasningene kan være av ulik type</a:t>
            </a:r>
            <a:r>
              <a:rPr lang="en-US" sz="1200">
                <a:solidFill>
                  <a:srgbClr val="333A40"/>
                </a:solidFill>
              </a:rPr>
              <a:t>:</a:t>
            </a:r>
            <a:endParaRPr/>
          </a:p>
          <a:p>
            <a:pPr indent="-171450" lvl="1" marL="28575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Stille rom</a:t>
            </a:r>
            <a:r>
              <a:rPr lang="en-US" sz="1200">
                <a:solidFill>
                  <a:srgbClr val="333A40"/>
                </a:solidFill>
              </a:rPr>
              <a:t>/plasser</a:t>
            </a:r>
            <a:endParaRPr/>
          </a:p>
          <a:p>
            <a:pPr indent="-171450" lvl="0" marL="28575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Tonede glassruter</a:t>
            </a:r>
            <a:endParaRPr/>
          </a:p>
          <a:p>
            <a:pPr indent="-171450" lvl="0" marL="28575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Justerbare stoler</a:t>
            </a:r>
            <a:endParaRPr/>
          </a:p>
          <a:p>
            <a:pPr indent="-171450" lvl="0" marL="28575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Ha tilgjengelig skjermede arbeidsplasser/stille-rom</a:t>
            </a:r>
            <a:endParaRPr/>
          </a:p>
          <a:p>
            <a:pPr indent="-171450" lvl="0" marL="28575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Trampoliner (for </a:t>
            </a:r>
            <a:r>
              <a:rPr lang="en-US" sz="1200">
                <a:solidFill>
                  <a:srgbClr val="333A40"/>
                </a:solidFill>
              </a:rPr>
              <a:t>avslappning</a:t>
            </a:r>
            <a:r>
              <a:rPr lang="en-US" sz="1200">
                <a:solidFill>
                  <a:srgbClr val="333A40"/>
                </a:solidFill>
              </a:rPr>
              <a:t>)</a:t>
            </a:r>
            <a:endParaRPr/>
          </a:p>
          <a:p>
            <a:pPr indent="-171450" lvl="0" marL="28575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Bytt ut lysrør</a:t>
            </a:r>
            <a:r>
              <a:rPr lang="en-US" sz="1200">
                <a:solidFill>
                  <a:srgbClr val="333A40"/>
                </a:solidFill>
              </a:rPr>
              <a:t> med LED lys</a:t>
            </a:r>
            <a:endParaRPr/>
          </a:p>
          <a:p>
            <a:pPr indent="-171450" lvl="0" marL="28575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Sørg for skrivebordsdelere/lydabsorberende paneler rundt arbeidsområdet</a:t>
            </a:r>
            <a:endParaRPr sz="1200">
              <a:solidFill>
                <a:srgbClr val="333A40"/>
              </a:solidFill>
            </a:endParaRPr>
          </a:p>
          <a:p>
            <a:pPr indent="0" lvl="0" marL="114300" rtl="0" algn="l">
              <a:lnSpc>
                <a:spcPct val="100000"/>
              </a:lnSpc>
              <a:spcBef>
                <a:spcPts val="1400"/>
              </a:spcBef>
              <a:spcAft>
                <a:spcPts val="0"/>
              </a:spcAft>
              <a:buClr>
                <a:schemeClr val="accent6"/>
              </a:buClr>
              <a:buSzPts val="1800"/>
              <a:buNone/>
            </a:pPr>
            <a:r>
              <a:t/>
            </a:r>
            <a:endParaRPr sz="1200">
              <a:solidFill>
                <a:srgbClr val="333A40"/>
              </a:solidFill>
            </a:endParaRPr>
          </a:p>
          <a:p>
            <a:pPr indent="-228600" lvl="1" marL="914400" rtl="0" algn="l">
              <a:lnSpc>
                <a:spcPct val="100000"/>
              </a:lnSpc>
              <a:spcBef>
                <a:spcPts val="800"/>
              </a:spcBef>
              <a:spcAft>
                <a:spcPts val="0"/>
              </a:spcAft>
              <a:buSzPts val="1400"/>
              <a:buNone/>
            </a:pPr>
            <a:r>
              <a:t/>
            </a:r>
            <a:endParaRPr/>
          </a:p>
        </p:txBody>
      </p:sp>
      <p:sp>
        <p:nvSpPr>
          <p:cNvPr id="184" name="Google Shape;184;p64"/>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rgbClr val="898989"/>
                </a:solidFill>
                <a:latin typeface="Calibri"/>
                <a:ea typeface="Calibri"/>
                <a:cs typeface="Calibri"/>
                <a:sym typeface="Calibri"/>
              </a:rPr>
              <a:t>‹#›</a:t>
            </a:fld>
            <a:endParaRPr b="0" i="0" sz="1300" u="none" cap="none" strike="noStrike">
              <a:solidFill>
                <a:srgbClr val="89898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5"/>
          <p:cNvSpPr txBox="1"/>
          <p:nvPr>
            <p:ph type="title"/>
          </p:nvPr>
        </p:nvSpPr>
        <p:spPr>
          <a:xfrm>
            <a:off x="893762" y="358775"/>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rPr>
              <a:t>Skape et trygt arbeidsmiljø</a:t>
            </a:r>
            <a:endParaRPr/>
          </a:p>
        </p:txBody>
      </p:sp>
      <p:sp>
        <p:nvSpPr>
          <p:cNvPr id="191" name="Google Shape;191;p65"/>
          <p:cNvSpPr txBox="1"/>
          <p:nvPr>
            <p:ph idx="1" type="body"/>
          </p:nvPr>
        </p:nvSpPr>
        <p:spPr>
          <a:xfrm>
            <a:off x="271616" y="1216025"/>
            <a:ext cx="7978622" cy="3552825"/>
          </a:xfrm>
          <a:prstGeom prst="rect">
            <a:avLst/>
          </a:prstGeom>
          <a:noFill/>
          <a:ln>
            <a:noFill/>
          </a:ln>
        </p:spPr>
        <p:txBody>
          <a:bodyPr anchorCtr="0" anchor="t" bIns="91425" lIns="91425" spcFirstLastPara="1" rIns="91425" wrap="square" tIns="91425">
            <a:noAutofit/>
          </a:bodyPr>
          <a:lstStyle/>
          <a:p>
            <a:pPr indent="0" lvl="1" marL="114300" rtl="0" algn="l">
              <a:lnSpc>
                <a:spcPct val="107000"/>
              </a:lnSpc>
              <a:spcBef>
                <a:spcPts val="600"/>
              </a:spcBef>
              <a:spcAft>
                <a:spcPts val="0"/>
              </a:spcAft>
              <a:buClr>
                <a:schemeClr val="accent6"/>
              </a:buClr>
              <a:buSzPts val="1800"/>
              <a:buNone/>
            </a:pPr>
            <a:r>
              <a:rPr lang="en-US">
                <a:solidFill>
                  <a:srgbClr val="333A40"/>
                </a:solidFill>
              </a:rPr>
              <a:t>I tillegg til </a:t>
            </a:r>
            <a:r>
              <a:rPr lang="en-US">
                <a:solidFill>
                  <a:srgbClr val="333A40"/>
                </a:solidFill>
              </a:rPr>
              <a:t>praktisk</a:t>
            </a:r>
            <a:r>
              <a:rPr lang="en-US">
                <a:solidFill>
                  <a:srgbClr val="333A40"/>
                </a:solidFill>
              </a:rPr>
              <a:t> tilrettelegging er også kommunikasjon og det psykososiale arbeidsmiljøet viktig for ansatte med autisme :</a:t>
            </a:r>
            <a:endParaRPr/>
          </a:p>
          <a:p>
            <a:pPr indent="-342900" lvl="1" marL="457200" rtl="0" algn="l">
              <a:lnSpc>
                <a:spcPct val="107000"/>
              </a:lnSpc>
              <a:spcBef>
                <a:spcPts val="1400"/>
              </a:spcBef>
              <a:spcAft>
                <a:spcPts val="0"/>
              </a:spcAft>
              <a:buClr>
                <a:schemeClr val="accent6"/>
              </a:buClr>
              <a:buSzPts val="1800"/>
              <a:buFont typeface="Noto Sans Symbols"/>
              <a:buChar char="⮚"/>
            </a:pPr>
            <a:r>
              <a:rPr lang="en-US">
                <a:solidFill>
                  <a:srgbClr val="333A40"/>
                </a:solidFill>
              </a:rPr>
              <a:t>Mentor kan introdusere den ansatte med autisme for kollegaer</a:t>
            </a:r>
            <a:endParaRPr/>
          </a:p>
          <a:p>
            <a:pPr indent="-342900" lvl="1" marL="457200" rtl="0" algn="l">
              <a:lnSpc>
                <a:spcPct val="107000"/>
              </a:lnSpc>
              <a:spcBef>
                <a:spcPts val="1400"/>
              </a:spcBef>
              <a:spcAft>
                <a:spcPts val="0"/>
              </a:spcAft>
              <a:buClr>
                <a:schemeClr val="accent6"/>
              </a:buClr>
              <a:buSzPts val="1800"/>
              <a:buFont typeface="Noto Sans Symbols"/>
              <a:buChar char="⮚"/>
            </a:pPr>
            <a:r>
              <a:rPr lang="en-US">
                <a:solidFill>
                  <a:srgbClr val="333A40"/>
                </a:solidFill>
              </a:rPr>
              <a:t>For å jobbe i et team, må vi vite hvem som gjør hva, når, hvordan…Dette gjelder spesielt for personer med autisme, som trenger et veldig strukturert miljø. De kan ha gode ideer uten å vite hvordan de skal dele dem. Når en kollega forblir taus i et møte, er det ikke nødvendigvis fordi han ikke har noe å si. De kan ganske enkelt vente på å bli bedt om å snakke om emnet. En person med autisme vil ikke nødvendigvis si fra. </a:t>
            </a:r>
            <a:endParaRPr/>
          </a:p>
          <a:p>
            <a:pPr indent="-342900" lvl="1" marL="457200" rtl="0" algn="l">
              <a:lnSpc>
                <a:spcPct val="107000"/>
              </a:lnSpc>
              <a:spcBef>
                <a:spcPts val="1400"/>
              </a:spcBef>
              <a:spcAft>
                <a:spcPts val="800"/>
              </a:spcAft>
              <a:buClr>
                <a:schemeClr val="accent6"/>
              </a:buClr>
              <a:buSzPts val="1800"/>
              <a:buFont typeface="Noto Sans Symbols"/>
              <a:buChar char="⮚"/>
            </a:pPr>
            <a:r>
              <a:rPr lang="en-US">
                <a:solidFill>
                  <a:srgbClr val="333A40"/>
                </a:solidFill>
              </a:rPr>
              <a:t>Ikke nøl med å be dem om å snakke/dele, eller sett av tid på slutten av møte og ta en runde</a:t>
            </a:r>
            <a:r>
              <a:rPr lang="en-US">
                <a:solidFill>
                  <a:srgbClr val="333A40"/>
                </a:solidFill>
              </a:rPr>
              <a:t>.</a:t>
            </a:r>
            <a:endParaRPr>
              <a:solidFill>
                <a:srgbClr val="333A40"/>
              </a:solidFill>
            </a:endParaRPr>
          </a:p>
        </p:txBody>
      </p:sp>
      <p:sp>
        <p:nvSpPr>
          <p:cNvPr id="192" name="Google Shape;192;p65"/>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rgbClr val="898989"/>
                </a:solidFill>
                <a:latin typeface="Calibri"/>
                <a:ea typeface="Calibri"/>
                <a:cs typeface="Calibri"/>
                <a:sym typeface="Calibri"/>
              </a:rPr>
              <a:t>‹#›</a:t>
            </a:fld>
            <a:endParaRPr b="0" i="0" sz="1300" u="none" cap="none" strike="noStrike">
              <a:solidFill>
                <a:srgbClr val="89898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6"/>
          <p:cNvSpPr txBox="1"/>
          <p:nvPr>
            <p:ph type="title"/>
          </p:nvPr>
        </p:nvSpPr>
        <p:spPr>
          <a:xfrm>
            <a:off x="893762" y="358775"/>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rPr>
              <a:t>Tillate rom og plass</a:t>
            </a:r>
            <a:r>
              <a:rPr lang="en-US" sz="2800">
                <a:solidFill>
                  <a:schemeClr val="accent1"/>
                </a:solidFill>
                <a:latin typeface="Arial"/>
                <a:ea typeface="Arial"/>
                <a:cs typeface="Arial"/>
                <a:sym typeface="Arial"/>
              </a:rPr>
              <a:t> !</a:t>
            </a:r>
            <a:endParaRPr/>
          </a:p>
        </p:txBody>
      </p:sp>
      <p:sp>
        <p:nvSpPr>
          <p:cNvPr id="199" name="Google Shape;199;p66"/>
          <p:cNvSpPr txBox="1"/>
          <p:nvPr>
            <p:ph idx="1" type="body"/>
          </p:nvPr>
        </p:nvSpPr>
        <p:spPr>
          <a:xfrm>
            <a:off x="284725" y="964800"/>
            <a:ext cx="7978500" cy="4045500"/>
          </a:xfrm>
          <a:prstGeom prst="rect">
            <a:avLst/>
          </a:prstGeom>
          <a:noFill/>
          <a:ln>
            <a:noFill/>
          </a:ln>
        </p:spPr>
        <p:txBody>
          <a:bodyPr anchorCtr="0" anchor="t" bIns="91425" lIns="91425" spcFirstLastPara="1" rIns="91425" wrap="square" tIns="91425">
            <a:noAutofit/>
          </a:bodyPr>
          <a:lstStyle/>
          <a:p>
            <a:pPr indent="0" lvl="1" marL="228600" rtl="0" algn="l">
              <a:lnSpc>
                <a:spcPct val="107000"/>
              </a:lnSpc>
              <a:spcBef>
                <a:spcPts val="600"/>
              </a:spcBef>
              <a:spcAft>
                <a:spcPts val="0"/>
              </a:spcAft>
              <a:buClr>
                <a:schemeClr val="accent6"/>
              </a:buClr>
              <a:buSzPts val="1800"/>
              <a:buNone/>
            </a:pPr>
            <a:r>
              <a:rPr lang="en-US">
                <a:solidFill>
                  <a:srgbClr val="333A40"/>
                </a:solidFill>
              </a:rPr>
              <a:t>Samtidig som det kan være viktig å være tett på en kollega med autisme, for at han/hun skal kjenne seg trygg, så kan det i mange tilfeller være like viktig å gi ham/henne så mye plass som mulig slik at han/hun kan utvikle seg og jobbe på den måten han/hun føler seg mest komfortabel med.</a:t>
            </a:r>
            <a:endParaRPr/>
          </a:p>
          <a:p>
            <a:pPr indent="0" lvl="1" marL="228600" rtl="0" algn="l">
              <a:lnSpc>
                <a:spcPct val="107000"/>
              </a:lnSpc>
              <a:spcBef>
                <a:spcPts val="1400"/>
              </a:spcBef>
              <a:spcAft>
                <a:spcPts val="0"/>
              </a:spcAft>
              <a:buClr>
                <a:schemeClr val="accent6"/>
              </a:buClr>
              <a:buSzPts val="1800"/>
              <a:buNone/>
            </a:pPr>
            <a:r>
              <a:rPr lang="en-US">
                <a:solidFill>
                  <a:srgbClr val="333A40"/>
                </a:solidFill>
              </a:rPr>
              <a:t>For eksempel, tilrettelegginger som kan gjøres:</a:t>
            </a:r>
            <a:endParaRPr/>
          </a:p>
          <a:p>
            <a:pPr indent="-342900" lvl="1" marL="457200" rtl="0" algn="l">
              <a:lnSpc>
                <a:spcPct val="107000"/>
              </a:lnSpc>
              <a:spcBef>
                <a:spcPts val="1400"/>
              </a:spcBef>
              <a:spcAft>
                <a:spcPts val="0"/>
              </a:spcAft>
              <a:buClr>
                <a:schemeClr val="accent6"/>
              </a:buClr>
              <a:buSzPts val="1800"/>
              <a:buFont typeface="Noto Sans Symbols"/>
              <a:buChar char="⮚"/>
            </a:pPr>
            <a:r>
              <a:rPr lang="en-US">
                <a:solidFill>
                  <a:srgbClr val="333A40"/>
                </a:solidFill>
              </a:rPr>
              <a:t>Eget kontor for å eliminere kilder til ubehag, som for eksempel lukter eller visuelle og/eller auditive stimuli; private arbeidsområder gjør også at man ikke forstyrrer andre hvis man tidvis er litt urolig.</a:t>
            </a:r>
            <a:endParaRPr/>
          </a:p>
          <a:p>
            <a:pPr indent="-342900" lvl="1" marL="457200" rtl="0" algn="l">
              <a:lnSpc>
                <a:spcPct val="107000"/>
              </a:lnSpc>
              <a:spcBef>
                <a:spcPts val="1400"/>
              </a:spcBef>
              <a:spcAft>
                <a:spcPts val="0"/>
              </a:spcAft>
              <a:buClr>
                <a:schemeClr val="accent6"/>
              </a:buClr>
              <a:buSzPts val="1800"/>
              <a:buFont typeface="Noto Sans Symbols"/>
              <a:buChar char="⮚"/>
            </a:pPr>
            <a:r>
              <a:rPr lang="en-US">
                <a:solidFill>
                  <a:srgbClr val="333A40"/>
                </a:solidFill>
              </a:rPr>
              <a:t>Den s</a:t>
            </a:r>
            <a:r>
              <a:rPr lang="en-US">
                <a:solidFill>
                  <a:srgbClr val="333A40"/>
                </a:solidFill>
              </a:rPr>
              <a:t>osiale tiden med medarbeidere bør vurderes og justeres i like stor grad som utformingen av arbeidsstasjonen (praktisk tilrettelegging). Personer med autisme kan forstyrres av small-talk og sosialisering på arbeidsplassen.</a:t>
            </a:r>
            <a:endParaRPr/>
          </a:p>
          <a:p>
            <a:pPr indent="-342900" lvl="1" marL="457200" rtl="0" algn="l">
              <a:lnSpc>
                <a:spcPct val="107000"/>
              </a:lnSpc>
              <a:spcBef>
                <a:spcPts val="1400"/>
              </a:spcBef>
              <a:spcAft>
                <a:spcPts val="800"/>
              </a:spcAft>
              <a:buClr>
                <a:schemeClr val="accent6"/>
              </a:buClr>
              <a:buSzPts val="1800"/>
              <a:buFont typeface="Noto Sans Symbols"/>
              <a:buChar char="⮚"/>
            </a:pPr>
            <a:r>
              <a:rPr lang="en-US">
                <a:solidFill>
                  <a:srgbClr val="333A40"/>
                </a:solidFill>
              </a:rPr>
              <a:t>Som nevnt tidligere, kan det i noen tilfeller være hensiktsmessig å få kunne jobbe hjemmefra, digitalt, der det er mulig</a:t>
            </a:r>
            <a:r>
              <a:rPr lang="en-US">
                <a:solidFill>
                  <a:srgbClr val="333A40"/>
                </a:solidFill>
              </a:rPr>
              <a:t>.</a:t>
            </a:r>
            <a:endParaRPr>
              <a:solidFill>
                <a:srgbClr val="333A40"/>
              </a:solidFill>
            </a:endParaRPr>
          </a:p>
        </p:txBody>
      </p:sp>
      <p:sp>
        <p:nvSpPr>
          <p:cNvPr id="200" name="Google Shape;200;p66"/>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rgbClr val="898989"/>
                </a:solidFill>
                <a:latin typeface="Calibri"/>
                <a:ea typeface="Calibri"/>
                <a:cs typeface="Calibri"/>
                <a:sym typeface="Calibri"/>
              </a:rPr>
              <a:t>‹#›</a:t>
            </a:fld>
            <a:endParaRPr b="0" i="0" sz="1300" u="none" cap="none" strike="noStrike">
              <a:solidFill>
                <a:srgbClr val="89898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7"/>
          <p:cNvSpPr txBox="1"/>
          <p:nvPr>
            <p:ph type="title"/>
          </p:nvPr>
        </p:nvSpPr>
        <p:spPr>
          <a:xfrm>
            <a:off x="893762" y="358775"/>
            <a:ext cx="6462712" cy="8572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dk2"/>
                </a:solidFill>
              </a:rPr>
              <a:t>Nøkkelpunkt</a:t>
            </a:r>
            <a:endParaRPr sz="2800">
              <a:solidFill>
                <a:schemeClr val="dk2"/>
              </a:solidFill>
            </a:endParaRPr>
          </a:p>
        </p:txBody>
      </p:sp>
      <p:sp>
        <p:nvSpPr>
          <p:cNvPr id="206" name="Google Shape;206;p67"/>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207" name="Google Shape;207;p67"/>
          <p:cNvSpPr txBox="1"/>
          <p:nvPr>
            <p:ph idx="1" type="body"/>
          </p:nvPr>
        </p:nvSpPr>
        <p:spPr>
          <a:xfrm>
            <a:off x="893761" y="1373187"/>
            <a:ext cx="7410300" cy="1453800"/>
          </a:xfrm>
          <a:prstGeom prst="rect">
            <a:avLst/>
          </a:prstGeom>
          <a:solidFill>
            <a:schemeClr val="accent1">
              <a:alpha val="49803"/>
            </a:schemeClr>
          </a:solidFill>
          <a:ln>
            <a:noFill/>
          </a:ln>
        </p:spPr>
        <p:txBody>
          <a:bodyPr anchorCtr="0" anchor="t" bIns="91425" lIns="91425" spcFirstLastPara="1" rIns="91425" wrap="square" tIns="91425">
            <a:spAutoFit/>
          </a:bodyPr>
          <a:lstStyle/>
          <a:p>
            <a:pPr indent="0" lvl="1" marL="228600" rtl="0" algn="l">
              <a:lnSpc>
                <a:spcPct val="107000"/>
              </a:lnSpc>
              <a:spcBef>
                <a:spcPts val="600"/>
              </a:spcBef>
              <a:spcAft>
                <a:spcPts val="0"/>
              </a:spcAft>
              <a:buClr>
                <a:schemeClr val="accent6"/>
              </a:buClr>
              <a:buSzPts val="1800"/>
              <a:buNone/>
            </a:pPr>
            <a:r>
              <a:rPr lang="en-US" sz="1800">
                <a:solidFill>
                  <a:srgbClr val="333A40"/>
                </a:solidFill>
              </a:rPr>
              <a:t>Veiledning av en ansatt med autisme kan kreve justeringer av oppgaver, tidsplaner og kommunikasjon. Å bruke en mentor som støtte for den ansatte kan være svært gunstig</a:t>
            </a:r>
            <a:r>
              <a:rPr lang="en-US" sz="1800">
                <a:solidFill>
                  <a:srgbClr val="333A40"/>
                </a:solidFill>
                <a:latin typeface="Arial"/>
                <a:ea typeface="Arial"/>
                <a:cs typeface="Arial"/>
                <a:sym typeface="Arial"/>
              </a:rPr>
              <a:t>.</a:t>
            </a:r>
            <a:endParaRPr/>
          </a:p>
          <a:p>
            <a:pPr indent="-228600" lvl="0" marL="457200" rtl="0" algn="l">
              <a:lnSpc>
                <a:spcPct val="100000"/>
              </a:lnSpc>
              <a:spcBef>
                <a:spcPts val="800"/>
              </a:spcBef>
              <a:spcAft>
                <a:spcPts val="0"/>
              </a:spcAft>
              <a:buSzPts val="14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idx="4294967295" type="ctrTitle"/>
          </p:nvPr>
        </p:nvSpPr>
        <p:spPr>
          <a:xfrm>
            <a:off x="915987" y="439737"/>
            <a:ext cx="5561012" cy="11604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2185C5"/>
                </a:solidFill>
                <a:latin typeface="Raleway"/>
                <a:ea typeface="Raleway"/>
                <a:cs typeface="Raleway"/>
                <a:sym typeface="Raleway"/>
              </a:rPr>
              <a:t>Introdu</a:t>
            </a:r>
            <a:r>
              <a:rPr lang="en-US" sz="6000">
                <a:solidFill>
                  <a:srgbClr val="2185C5"/>
                </a:solidFill>
                <a:latin typeface="Raleway"/>
                <a:ea typeface="Raleway"/>
                <a:cs typeface="Raleway"/>
                <a:sym typeface="Raleway"/>
              </a:rPr>
              <a:t>ksjon</a:t>
            </a:r>
            <a:endParaRPr b="0" i="0" sz="6000" u="none" cap="none" strike="noStrike">
              <a:solidFill>
                <a:srgbClr val="000000"/>
              </a:solidFill>
              <a:latin typeface="Arial"/>
              <a:ea typeface="Arial"/>
              <a:cs typeface="Arial"/>
              <a:sym typeface="Arial"/>
            </a:endParaRPr>
          </a:p>
        </p:txBody>
      </p:sp>
      <p:sp>
        <p:nvSpPr>
          <p:cNvPr id="78" name="Google Shape;78;p3"/>
          <p:cNvSpPr txBox="1"/>
          <p:nvPr>
            <p:ph idx="4294967295" type="subTitle"/>
          </p:nvPr>
        </p:nvSpPr>
        <p:spPr>
          <a:xfrm>
            <a:off x="1055687" y="1436181"/>
            <a:ext cx="5561012" cy="34175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lang="en-US" sz="2000">
                <a:solidFill>
                  <a:schemeClr val="dk2"/>
                </a:solidFill>
              </a:rPr>
              <a:t>Håndtere autisme på arbeidsplassen</a:t>
            </a:r>
            <a:endParaRPr b="0"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US">
                <a:solidFill>
                  <a:srgbClr val="333A40"/>
                </a:solidFill>
              </a:rPr>
              <a:t>     </a:t>
            </a:r>
            <a:r>
              <a:rPr b="1" i="0" lang="en-US" sz="1400" u="none" cap="none" strike="noStrike">
                <a:solidFill>
                  <a:srgbClr val="333A40"/>
                </a:solidFill>
                <a:latin typeface="Arial"/>
                <a:ea typeface="Arial"/>
                <a:cs typeface="Arial"/>
                <a:sym typeface="Arial"/>
              </a:rPr>
              <a:t>I</a:t>
            </a:r>
            <a:r>
              <a:rPr b="1" lang="en-US">
                <a:solidFill>
                  <a:srgbClr val="333A40"/>
                </a:solidFill>
              </a:rPr>
              <a:t> bedrifter</a:t>
            </a:r>
            <a:r>
              <a:rPr b="0" i="0" lang="en-US" sz="1400" u="none" cap="none" strike="noStrike">
                <a:solidFill>
                  <a:srgbClr val="000000"/>
                </a:solidFill>
                <a:latin typeface="Arial"/>
                <a:ea typeface="Arial"/>
                <a:cs typeface="Arial"/>
                <a:sym typeface="Arial"/>
              </a:rPr>
              <a:t> </a:t>
            </a:r>
            <a:r>
              <a:rPr lang="en-US"/>
              <a:t>trenger personer med autisme et arbeidsmiljø som er tilpasset sine utfordringer. For å fremme integreringen må ledelsen være spesielt oppmerksom på sensorisk overfølsomhet. Justeringer og omsorg på arbeidsplassen gir mulighet til å kunne konsentrere seg om arbeidsoppgavene. Noen personer med autisme kan også ha utfordringer med enkelte former for kommunikasjon.</a:t>
            </a:r>
            <a:endParaRPr/>
          </a:p>
          <a:p>
            <a:pPr indent="-228600" lvl="0" marL="457200" marR="0" rtl="0" algn="l">
              <a:lnSpc>
                <a:spcPct val="100000"/>
              </a:lnSpc>
              <a:spcBef>
                <a:spcPts val="900"/>
              </a:spcBef>
              <a:spcAft>
                <a:spcPts val="900"/>
              </a:spcAft>
              <a:buClr>
                <a:srgbClr val="000000"/>
              </a:buClr>
              <a:buSzPts val="1400"/>
              <a:buFont typeface="Arial"/>
              <a:buNone/>
            </a:pPr>
            <a:r>
              <a:rPr lang="en-US"/>
              <a:t>    Formålet med denne modulen er å øke bevisstheten og gi tips for å kunne forbedre effektiviteten og trivselen til personer med autisme</a:t>
            </a:r>
            <a:r>
              <a:rPr b="0" i="0" lang="en-US" sz="1400" u="none" cap="none" strike="noStrike">
                <a:solidFill>
                  <a:srgbClr val="000000"/>
                </a:solidFill>
                <a:latin typeface="Arial"/>
                <a:ea typeface="Arial"/>
                <a:cs typeface="Arial"/>
                <a:sym typeface="Arial"/>
              </a:rPr>
              <a:t> </a:t>
            </a:r>
            <a:r>
              <a:rPr b="1" lang="en-US"/>
              <a:t>på arbeidsplassen</a:t>
            </a:r>
            <a:r>
              <a:rPr b="1" i="0" lang="en-US" sz="1400" u="none" cap="none" strike="noStrike">
                <a:solidFill>
                  <a:srgbClr val="000000"/>
                </a:solidFill>
                <a:latin typeface="Arial"/>
                <a:ea typeface="Arial"/>
                <a:cs typeface="Arial"/>
                <a:sym typeface="Arial"/>
              </a:rPr>
              <a:t>.</a:t>
            </a:r>
            <a:endParaRPr/>
          </a:p>
        </p:txBody>
      </p:sp>
      <p:sp>
        <p:nvSpPr>
          <p:cNvPr id="79" name="Google Shape;79;p3"/>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80" name="Google Shape;80;p3"/>
          <p:cNvPicPr preferRelativeResize="0"/>
          <p:nvPr/>
        </p:nvPicPr>
        <p:blipFill rotWithShape="1">
          <a:blip r:embed="rId3">
            <a:alphaModFix/>
          </a:blip>
          <a:srcRect b="26467" l="23919" r="24685" t="25361"/>
          <a:stretch/>
        </p:blipFill>
        <p:spPr>
          <a:xfrm>
            <a:off x="0" y="0"/>
            <a:ext cx="1258887" cy="627062"/>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idx="4294967295" type="ctrTitle"/>
          </p:nvPr>
        </p:nvSpPr>
        <p:spPr>
          <a:xfrm>
            <a:off x="-2428567" y="-268851"/>
            <a:ext cx="7772400" cy="1160463"/>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lang="en-US" sz="2800">
                <a:solidFill>
                  <a:schemeClr val="lt1"/>
                </a:solidFill>
              </a:rPr>
              <a:t>Litteraturliste</a:t>
            </a:r>
            <a:endParaRPr b="0" i="0" sz="2800" u="none" cap="none" strike="noStrike">
              <a:solidFill>
                <a:schemeClr val="lt1"/>
              </a:solidFill>
              <a:latin typeface="Arial"/>
              <a:ea typeface="Arial"/>
              <a:cs typeface="Arial"/>
              <a:sym typeface="Arial"/>
            </a:endParaRPr>
          </a:p>
        </p:txBody>
      </p:sp>
      <p:sp>
        <p:nvSpPr>
          <p:cNvPr id="213" name="Google Shape;213;p26"/>
          <p:cNvSpPr/>
          <p:nvPr/>
        </p:nvSpPr>
        <p:spPr>
          <a:xfrm>
            <a:off x="422788" y="1190994"/>
            <a:ext cx="8544232"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sng" cap="none" strike="noStrike">
                <a:solidFill>
                  <a:srgbClr val="F2F2F2"/>
                </a:solidFill>
                <a:latin typeface="Arial"/>
                <a:ea typeface="Arial"/>
                <a:cs typeface="Arial"/>
                <a:sym typeface="Arial"/>
                <a:hlinkClick r:id="rId3">
                  <a:extLst>
                    <a:ext uri="{A12FA001-AC4F-418D-AE19-62706E023703}">
                      <ahyp:hlinkClr val="tx"/>
                    </a:ext>
                  </a:extLst>
                </a:hlinkClick>
              </a:rPr>
              <a:t>https://static1.squarespace.com/static/5a88ab00f43b552a84c3b7c9/t/5d451979cdea480001ef8358/1564809605069/Employer+guide+to+supervising+individuals+on+the+autism+spectrum+2019.pdf</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sng" cap="none" strike="noStrike">
                <a:solidFill>
                  <a:srgbClr val="F2F2F2"/>
                </a:solidFill>
                <a:latin typeface="Arial"/>
                <a:ea typeface="Arial"/>
                <a:cs typeface="Arial"/>
                <a:sym typeface="Arial"/>
                <a:hlinkClick r:id="rId4">
                  <a:extLst>
                    <a:ext uri="{A12FA001-AC4F-418D-AE19-62706E023703}">
                      <ahyp:hlinkClr val="tx"/>
                    </a:ext>
                  </a:extLst>
                </a:hlinkClick>
              </a:rPr>
              <a:t>https://comprendrelautisme.com/lemploi-des-personnes-autistes/</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sng" cap="none" strike="noStrike">
                <a:solidFill>
                  <a:srgbClr val="F2F2F2"/>
                </a:solidFill>
                <a:latin typeface="Arial"/>
                <a:ea typeface="Arial"/>
                <a:cs typeface="Arial"/>
                <a:sym typeface="Arial"/>
                <a:hlinkClick r:id="rId5">
                  <a:extLst>
                    <a:ext uri="{A12FA001-AC4F-418D-AE19-62706E023703}">
                      <ahyp:hlinkClr val="tx"/>
                    </a:ext>
                  </a:extLst>
                </a:hlinkClick>
              </a:rPr>
              <a:t>https://l-express.ca/du-mentorat-pour-les-aspergers/</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sng" cap="none" strike="noStrike">
                <a:solidFill>
                  <a:srgbClr val="F2F2F2"/>
                </a:solidFill>
                <a:latin typeface="Arial"/>
                <a:ea typeface="Arial"/>
                <a:cs typeface="Arial"/>
                <a:sym typeface="Arial"/>
                <a:hlinkClick r:id="rId6">
                  <a:extLst>
                    <a:ext uri="{A12FA001-AC4F-418D-AE19-62706E023703}">
                      <ahyp:hlinkClr val="tx"/>
                    </a:ext>
                  </a:extLst>
                </a:hlinkClick>
              </a:rPr>
              <a:t>https://www.handisup.asso.fr/docs/Nos_actions/Projet_SIMON/handisup_-_guide_simon_2018.pdf</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sng" cap="none" strike="noStrike">
                <a:solidFill>
                  <a:srgbClr val="F2F2F2"/>
                </a:solidFill>
                <a:latin typeface="Arial"/>
                <a:ea typeface="Arial"/>
                <a:cs typeface="Arial"/>
                <a:sym typeface="Arial"/>
                <a:hlinkClick r:id="rId7">
                  <a:extLst>
                    <a:ext uri="{A12FA001-AC4F-418D-AE19-62706E023703}">
                      <ahyp:hlinkClr val="tx"/>
                    </a:ext>
                  </a:extLst>
                </a:hlinkClick>
              </a:rPr>
              <a:t>https://handicapossible.com/guides-handicaps/autisme-au-travail/</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sng" cap="none" strike="noStrike">
                <a:solidFill>
                  <a:srgbClr val="F2F2F2"/>
                </a:solidFill>
                <a:latin typeface="Arial"/>
                <a:ea typeface="Arial"/>
                <a:cs typeface="Arial"/>
                <a:sym typeface="Arial"/>
                <a:hlinkClick r:id="rId8">
                  <a:extLst>
                    <a:ext uri="{A12FA001-AC4F-418D-AE19-62706E023703}">
                      <ahyp:hlinkClr val="tx"/>
                    </a:ext>
                  </a:extLst>
                </a:hlinkClick>
              </a:rPr>
              <a:t>https://www.autismeinfoservice.fr/accompagner/adulte/metiers-tsa-leger#:~:text=Les%20personnes%20autistes%20disposent</a:t>
            </a:r>
            <a:r>
              <a:rPr b="0" i="0" lang="en-US" sz="1200" u="sng" cap="none" strike="noStrike">
                <a:solidFill>
                  <a:srgbClr val="2185C5"/>
                </a:solidFill>
                <a:latin typeface="Arial"/>
                <a:ea typeface="Arial"/>
                <a:cs typeface="Arial"/>
                <a:sym typeface="Arial"/>
                <a:hlinkClick r:id="rId9">
                  <a:extLst>
                    <a:ext uri="{A12FA001-AC4F-418D-AE19-62706E023703}">
                      <ahyp:hlinkClr val="tx"/>
                    </a:ext>
                  </a:extLst>
                </a:hlinkClick>
              </a:rPr>
              <a:t>%20de,dans%20le%20monde%20du%20travail</a:t>
            </a:r>
            <a:r>
              <a:rPr b="0" i="0" lang="en-US" sz="1200" u="none" cap="none" strike="noStrike">
                <a:solidFill>
                  <a:srgbClr val="F2F2F2"/>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2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F2F2F2"/>
                </a:solidFill>
                <a:latin typeface="Arial"/>
                <a:ea typeface="Arial"/>
                <a:cs typeface="Arial"/>
                <a:sym typeface="Arial"/>
              </a:rPr>
              <a:t>https://www.amaze.org.au/wp-content/uploads/2019/06/Amaze-Information-Sheet-Working-with-a-Person-with-Aspergers-Syndrome-Aug-11.pdf</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Times"/>
              <a:ea typeface="Times"/>
              <a:cs typeface="Times"/>
              <a:sym typeface="Times"/>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2"/>
          <p:cNvSpPr txBox="1"/>
          <p:nvPr>
            <p:ph type="title"/>
          </p:nvPr>
        </p:nvSpPr>
        <p:spPr>
          <a:xfrm>
            <a:off x="1258887" y="313531"/>
            <a:ext cx="6226434" cy="6270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US" sz="2800">
                <a:solidFill>
                  <a:schemeClr val="accent1"/>
                </a:solidFill>
                <a:latin typeface="Raleway"/>
                <a:ea typeface="Raleway"/>
                <a:cs typeface="Raleway"/>
                <a:sym typeface="Raleway"/>
              </a:rPr>
              <a:t>Innholdsfortegnelse</a:t>
            </a:r>
            <a:r>
              <a:rPr lang="en-US" sz="2800">
                <a:solidFill>
                  <a:schemeClr val="accent1"/>
                </a:solidFill>
                <a:latin typeface="Raleway"/>
                <a:ea typeface="Raleway"/>
                <a:cs typeface="Raleway"/>
                <a:sym typeface="Raleway"/>
              </a:rPr>
              <a:t> </a:t>
            </a:r>
            <a:endParaRPr sz="2800">
              <a:solidFill>
                <a:schemeClr val="accent1"/>
              </a:solidFill>
            </a:endParaRPr>
          </a:p>
        </p:txBody>
      </p:sp>
      <p:sp>
        <p:nvSpPr>
          <p:cNvPr id="86" name="Google Shape;86;p52"/>
          <p:cNvSpPr txBox="1"/>
          <p:nvPr>
            <p:ph idx="1" type="body"/>
          </p:nvPr>
        </p:nvSpPr>
        <p:spPr>
          <a:xfrm>
            <a:off x="1258887" y="795439"/>
            <a:ext cx="6462600" cy="4034530"/>
          </a:xfrm>
          <a:prstGeom prst="rect">
            <a:avLst/>
          </a:prstGeom>
          <a:noFill/>
          <a:ln>
            <a:noFill/>
          </a:ln>
        </p:spPr>
        <p:txBody>
          <a:bodyPr anchorCtr="0" anchor="t" bIns="91425" lIns="91425" spcFirstLastPara="1" rIns="91425" wrap="square" tIns="91425">
            <a:noAutofit/>
          </a:bodyPr>
          <a:lstStyle/>
          <a:p>
            <a:pPr indent="-400050" lvl="0" marL="514350" rtl="0" algn="l">
              <a:lnSpc>
                <a:spcPct val="100000"/>
              </a:lnSpc>
              <a:spcBef>
                <a:spcPts val="600"/>
              </a:spcBef>
              <a:spcAft>
                <a:spcPts val="0"/>
              </a:spcAft>
              <a:buClr>
                <a:srgbClr val="131619"/>
              </a:buClr>
              <a:buSzPts val="1260"/>
              <a:buFont typeface="Arial"/>
              <a:buAutoNum type="arabicPeriod"/>
            </a:pPr>
            <a:r>
              <a:rPr lang="en-US">
                <a:solidFill>
                  <a:srgbClr val="131619"/>
                </a:solidFill>
              </a:rPr>
              <a:t>Mål</a:t>
            </a:r>
            <a:r>
              <a:rPr lang="en-US">
                <a:solidFill>
                  <a:srgbClr val="131619"/>
                </a:solidFill>
              </a:rPr>
              <a:t> &amp; Form</a:t>
            </a:r>
            <a:r>
              <a:rPr lang="en-US">
                <a:solidFill>
                  <a:srgbClr val="131619"/>
                </a:solidFill>
              </a:rPr>
              <a:t>ål</a:t>
            </a:r>
            <a:endParaRPr/>
          </a:p>
          <a:p>
            <a:pPr indent="-400050" lvl="0" marL="514350" rtl="0" algn="l">
              <a:lnSpc>
                <a:spcPct val="100000"/>
              </a:lnSpc>
              <a:spcBef>
                <a:spcPts val="600"/>
              </a:spcBef>
              <a:spcAft>
                <a:spcPts val="0"/>
              </a:spcAft>
              <a:buClr>
                <a:srgbClr val="131619"/>
              </a:buClr>
              <a:buSzPts val="1260"/>
              <a:buFont typeface="Arial"/>
              <a:buAutoNum type="arabicPeriod"/>
            </a:pPr>
            <a:r>
              <a:rPr lang="en-US">
                <a:solidFill>
                  <a:srgbClr val="131619"/>
                </a:solidFill>
              </a:rPr>
              <a:t>Hvordan veilede en ansatt med autisme på arbeidsplassen?</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Ulike typer ASF</a:t>
            </a:r>
            <a:endParaRPr/>
          </a:p>
          <a:p>
            <a:pPr indent="-400050" lvl="2" marL="1390650" rtl="0" algn="l">
              <a:lnSpc>
                <a:spcPct val="100000"/>
              </a:lnSpc>
              <a:spcBef>
                <a:spcPts val="0"/>
              </a:spcBef>
              <a:spcAft>
                <a:spcPts val="0"/>
              </a:spcAft>
              <a:buClr>
                <a:srgbClr val="131619"/>
              </a:buClr>
              <a:buSzPts val="1260"/>
              <a:buFont typeface="Arial"/>
              <a:buAutoNum type="arabicPeriod"/>
            </a:pPr>
            <a:r>
              <a:rPr lang="en-US">
                <a:solidFill>
                  <a:srgbClr val="131619"/>
                </a:solidFill>
              </a:rPr>
              <a:t>Styrker hos personer med ASF</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Orientering mot arbeidslivet</a:t>
            </a:r>
            <a:endParaRPr/>
          </a:p>
          <a:p>
            <a:pPr indent="-400050" lvl="2" marL="1390650" rtl="0" algn="l">
              <a:lnSpc>
                <a:spcPct val="100000"/>
              </a:lnSpc>
              <a:spcBef>
                <a:spcPts val="0"/>
              </a:spcBef>
              <a:spcAft>
                <a:spcPts val="0"/>
              </a:spcAft>
              <a:buClr>
                <a:srgbClr val="131619"/>
              </a:buClr>
              <a:buSzPts val="1260"/>
              <a:buFont typeface="Arial"/>
              <a:buAutoNum type="arabicPeriod"/>
            </a:pPr>
            <a:r>
              <a:rPr lang="en-US">
                <a:solidFill>
                  <a:srgbClr val="131619"/>
                </a:solidFill>
              </a:rPr>
              <a:t>Karriereveier</a:t>
            </a:r>
            <a:endParaRPr/>
          </a:p>
          <a:p>
            <a:pPr indent="-400050" lvl="2" marL="1390650" rtl="0" algn="l">
              <a:lnSpc>
                <a:spcPct val="100000"/>
              </a:lnSpc>
              <a:spcBef>
                <a:spcPts val="0"/>
              </a:spcBef>
              <a:spcAft>
                <a:spcPts val="0"/>
              </a:spcAft>
              <a:buClr>
                <a:srgbClr val="131619"/>
              </a:buClr>
              <a:buSzPts val="1260"/>
              <a:buFont typeface="Arial"/>
              <a:buAutoNum type="arabicPeriod"/>
            </a:pPr>
            <a:r>
              <a:rPr lang="en-US">
                <a:solidFill>
                  <a:srgbClr val="131619"/>
                </a:solidFill>
              </a:rPr>
              <a:t>Noen interessante felt</a:t>
            </a:r>
            <a:endParaRPr/>
          </a:p>
          <a:p>
            <a:pPr indent="-400050" lvl="2" marL="1390650" rtl="0" algn="l">
              <a:lnSpc>
                <a:spcPct val="100000"/>
              </a:lnSpc>
              <a:spcBef>
                <a:spcPts val="0"/>
              </a:spcBef>
              <a:spcAft>
                <a:spcPts val="0"/>
              </a:spcAft>
              <a:buClr>
                <a:srgbClr val="131619"/>
              </a:buClr>
              <a:buSzPts val="1260"/>
              <a:buFont typeface="Arial"/>
              <a:buAutoNum type="arabicPeriod"/>
            </a:pPr>
            <a:r>
              <a:rPr lang="en-US">
                <a:solidFill>
                  <a:srgbClr val="131619"/>
                </a:solidFill>
              </a:rPr>
              <a:t>Utfordringer</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Veiledning av en ansatt med autisme</a:t>
            </a:r>
            <a:endParaRPr/>
          </a:p>
          <a:p>
            <a:pPr indent="-400050" lvl="2" marL="1390650" rtl="0" algn="l">
              <a:lnSpc>
                <a:spcPct val="100000"/>
              </a:lnSpc>
              <a:spcBef>
                <a:spcPts val="0"/>
              </a:spcBef>
              <a:spcAft>
                <a:spcPts val="0"/>
              </a:spcAft>
              <a:buClr>
                <a:srgbClr val="131619"/>
              </a:buClr>
              <a:buSzPts val="1260"/>
              <a:buFont typeface="Arial"/>
              <a:buAutoNum type="arabicPeriod"/>
            </a:pPr>
            <a:r>
              <a:rPr lang="en-US">
                <a:solidFill>
                  <a:srgbClr val="131619"/>
                </a:solidFill>
              </a:rPr>
              <a:t>Utfordringer og råd</a:t>
            </a:r>
            <a:r>
              <a:rPr lang="en-US">
                <a:solidFill>
                  <a:srgbClr val="131619"/>
                </a:solidFill>
              </a:rPr>
              <a:t> for veiledning </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Tilrettelegging ved arbeidsplassen</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Reorganisering av arbeidsoppgaver</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Struktur og rutiner</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Skape et trygt arbeidsmiljø</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Tillate rom og plass</a:t>
            </a:r>
            <a:r>
              <a:rPr lang="en-US">
                <a:solidFill>
                  <a:srgbClr val="131619"/>
                </a:solidFill>
              </a:rPr>
              <a:t> !</a:t>
            </a:r>
            <a:endParaRPr/>
          </a:p>
          <a:p>
            <a:pPr indent="-400050" lvl="1" marL="933450" rtl="0" algn="l">
              <a:lnSpc>
                <a:spcPct val="100000"/>
              </a:lnSpc>
              <a:spcBef>
                <a:spcPts val="0"/>
              </a:spcBef>
              <a:spcAft>
                <a:spcPts val="0"/>
              </a:spcAft>
              <a:buClr>
                <a:srgbClr val="131619"/>
              </a:buClr>
              <a:buSzPts val="1260"/>
              <a:buFont typeface="Arial"/>
              <a:buAutoNum type="arabicPeriod"/>
            </a:pPr>
            <a:r>
              <a:rPr lang="en-US">
                <a:solidFill>
                  <a:srgbClr val="131619"/>
                </a:solidFill>
              </a:rPr>
              <a:t>Nøkkelpunkt</a:t>
            </a:r>
            <a:endParaRPr/>
          </a:p>
          <a:p>
            <a:pPr indent="-400050" lvl="0" marL="514350" rtl="0" algn="l">
              <a:lnSpc>
                <a:spcPct val="100000"/>
              </a:lnSpc>
              <a:spcBef>
                <a:spcPts val="600"/>
              </a:spcBef>
              <a:spcAft>
                <a:spcPts val="0"/>
              </a:spcAft>
              <a:buClr>
                <a:srgbClr val="131619"/>
              </a:buClr>
              <a:buSzPts val="1260"/>
              <a:buFont typeface="Arial"/>
              <a:buAutoNum type="arabicPeriod"/>
            </a:pPr>
            <a:r>
              <a:rPr lang="en-US">
                <a:solidFill>
                  <a:srgbClr val="131619"/>
                </a:solidFill>
              </a:rPr>
              <a:t>Litteraturliste</a:t>
            </a:r>
            <a:endParaRPr/>
          </a:p>
          <a:p>
            <a:pPr indent="-302260" lvl="1" marL="933450" rtl="0" algn="l">
              <a:lnSpc>
                <a:spcPct val="100000"/>
              </a:lnSpc>
              <a:spcBef>
                <a:spcPts val="0"/>
              </a:spcBef>
              <a:spcAft>
                <a:spcPts val="0"/>
              </a:spcAft>
              <a:buClr>
                <a:srgbClr val="131619"/>
              </a:buClr>
              <a:buSzPts val="1540"/>
              <a:buFont typeface="Arial"/>
              <a:buNone/>
            </a:pPr>
            <a:r>
              <a:t/>
            </a:r>
            <a:endParaRPr>
              <a:solidFill>
                <a:srgbClr val="131619"/>
              </a:solidFill>
            </a:endParaRPr>
          </a:p>
          <a:p>
            <a:pPr indent="-302260" lvl="1" marL="933450" rtl="0" algn="l">
              <a:lnSpc>
                <a:spcPct val="100000"/>
              </a:lnSpc>
              <a:spcBef>
                <a:spcPts val="0"/>
              </a:spcBef>
              <a:spcAft>
                <a:spcPts val="0"/>
              </a:spcAft>
              <a:buClr>
                <a:srgbClr val="131619"/>
              </a:buClr>
              <a:buSzPts val="1540"/>
              <a:buFont typeface="Arial"/>
              <a:buNone/>
            </a:pPr>
            <a:r>
              <a:t/>
            </a:r>
            <a:endParaRPr>
              <a:solidFill>
                <a:srgbClr val="131619"/>
              </a:solidFill>
            </a:endParaRPr>
          </a:p>
          <a:p>
            <a:pPr indent="-228600" lvl="1" marL="914400" rtl="0" algn="l">
              <a:lnSpc>
                <a:spcPct val="100000"/>
              </a:lnSpc>
              <a:spcBef>
                <a:spcPts val="0"/>
              </a:spcBef>
              <a:spcAft>
                <a:spcPts val="0"/>
              </a:spcAft>
              <a:buSzPts val="2400"/>
              <a:buFont typeface="Arial"/>
              <a:buNone/>
            </a:pPr>
            <a:r>
              <a:t/>
            </a:r>
            <a:endParaRPr/>
          </a:p>
          <a:p>
            <a:pPr indent="-228600" lvl="0" marL="457200" rtl="0" algn="l">
              <a:lnSpc>
                <a:spcPct val="100000"/>
              </a:lnSpc>
              <a:spcBef>
                <a:spcPts val="600"/>
              </a:spcBef>
              <a:spcAft>
                <a:spcPts val="0"/>
              </a:spcAft>
              <a:buClr>
                <a:schemeClr val="accent6"/>
              </a:buClr>
              <a:buSzPts val="1800"/>
              <a:buNone/>
            </a:pPr>
            <a:r>
              <a:t/>
            </a:r>
            <a:endParaRPr/>
          </a:p>
        </p:txBody>
      </p:sp>
      <p:pic>
        <p:nvPicPr>
          <p:cNvPr id="87" name="Google Shape;87;p52"/>
          <p:cNvPicPr preferRelativeResize="0"/>
          <p:nvPr/>
        </p:nvPicPr>
        <p:blipFill rotWithShape="1">
          <a:blip r:embed="rId3">
            <a:alphaModFix/>
          </a:blip>
          <a:srcRect b="26467" l="23919" r="24685" t="25361"/>
          <a:stretch/>
        </p:blipFill>
        <p:spPr>
          <a:xfrm>
            <a:off x="0" y="0"/>
            <a:ext cx="1258887" cy="627062"/>
          </a:xfrm>
          <a:prstGeom prst="rect">
            <a:avLst/>
          </a:prstGeom>
          <a:noFill/>
          <a:ln>
            <a:noFill/>
          </a:ln>
        </p:spPr>
      </p:pic>
      <p:sp>
        <p:nvSpPr>
          <p:cNvPr id="88" name="Google Shape;88;p52"/>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3"/>
          <p:cNvSpPr txBox="1"/>
          <p:nvPr>
            <p:ph type="title"/>
          </p:nvPr>
        </p:nvSpPr>
        <p:spPr>
          <a:xfrm>
            <a:off x="893700" y="358388"/>
            <a:ext cx="64626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US" sz="2800">
                <a:solidFill>
                  <a:schemeClr val="accent1"/>
                </a:solidFill>
              </a:rPr>
              <a:t>Mål</a:t>
            </a:r>
            <a:r>
              <a:rPr lang="en-US" sz="2800">
                <a:solidFill>
                  <a:schemeClr val="accent1"/>
                </a:solidFill>
              </a:rPr>
              <a:t> &amp; Formål</a:t>
            </a:r>
            <a:r>
              <a:rPr lang="en-US" sz="2800"/>
              <a:t> </a:t>
            </a:r>
            <a:endParaRPr/>
          </a:p>
        </p:txBody>
      </p:sp>
      <p:sp>
        <p:nvSpPr>
          <p:cNvPr id="94" name="Google Shape;94;p53"/>
          <p:cNvSpPr txBox="1"/>
          <p:nvPr>
            <p:ph idx="1" type="body"/>
          </p:nvPr>
        </p:nvSpPr>
        <p:spPr>
          <a:xfrm>
            <a:off x="893700" y="1232812"/>
            <a:ext cx="6462600" cy="35523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SzPts val="1800"/>
              <a:buNone/>
            </a:pPr>
            <a:r>
              <a:rPr lang="en-US">
                <a:solidFill>
                  <a:srgbClr val="131619"/>
                </a:solidFill>
              </a:rPr>
              <a:t>Etter å ha fullført denne modulen vil du kunne</a:t>
            </a:r>
            <a:r>
              <a:rPr lang="en-US">
                <a:solidFill>
                  <a:srgbClr val="131619"/>
                </a:solidFill>
                <a:latin typeface="Arial"/>
                <a:ea typeface="Arial"/>
                <a:cs typeface="Arial"/>
                <a:sym typeface="Arial"/>
              </a:rPr>
              <a:t>: </a:t>
            </a:r>
            <a:endParaRPr/>
          </a:p>
          <a:p>
            <a:pPr indent="-228600" lvl="0" marL="457200" rtl="0" algn="l">
              <a:lnSpc>
                <a:spcPct val="100000"/>
              </a:lnSpc>
              <a:spcBef>
                <a:spcPts val="600"/>
              </a:spcBef>
              <a:spcAft>
                <a:spcPts val="0"/>
              </a:spcAft>
              <a:buSzPts val="1800"/>
              <a:buFont typeface="Noto Sans Symbols"/>
              <a:buNone/>
            </a:pPr>
            <a:r>
              <a:t/>
            </a:r>
            <a:endParaRPr>
              <a:solidFill>
                <a:srgbClr val="131619"/>
              </a:solidFill>
              <a:latin typeface="Arial"/>
              <a:ea typeface="Arial"/>
              <a:cs typeface="Arial"/>
              <a:sym typeface="Arial"/>
            </a:endParaRPr>
          </a:p>
          <a:p>
            <a:pPr indent="-342900" lvl="0" marL="457200" rtl="0" algn="l">
              <a:lnSpc>
                <a:spcPct val="100000"/>
              </a:lnSpc>
              <a:spcBef>
                <a:spcPts val="600"/>
              </a:spcBef>
              <a:spcAft>
                <a:spcPts val="0"/>
              </a:spcAft>
              <a:buSzPts val="1800"/>
              <a:buFont typeface="Noto Sans Symbols"/>
              <a:buChar char="⮚"/>
            </a:pPr>
            <a:r>
              <a:rPr lang="en-US">
                <a:solidFill>
                  <a:srgbClr val="131619"/>
                </a:solidFill>
              </a:rPr>
              <a:t>Forstå hvordan du kan gi personer med ASF de </a:t>
            </a:r>
            <a:r>
              <a:rPr lang="en-US">
                <a:solidFill>
                  <a:srgbClr val="131619"/>
                </a:solidFill>
              </a:rPr>
              <a:t>mest</a:t>
            </a:r>
            <a:r>
              <a:rPr lang="en-US">
                <a:solidFill>
                  <a:srgbClr val="131619"/>
                </a:solidFill>
              </a:rPr>
              <a:t> hensiktsmessige oppgavene i henhold til hver </a:t>
            </a:r>
            <a:r>
              <a:rPr lang="en-US">
                <a:solidFill>
                  <a:srgbClr val="131619"/>
                </a:solidFill>
              </a:rPr>
              <a:t>enkelt</a:t>
            </a:r>
            <a:r>
              <a:rPr lang="en-US">
                <a:solidFill>
                  <a:srgbClr val="131619"/>
                </a:solidFill>
              </a:rPr>
              <a:t> sin singularitet.</a:t>
            </a:r>
            <a:endParaRPr/>
          </a:p>
          <a:p>
            <a:pPr indent="-228600" lvl="0" marL="457200" rtl="0" algn="l">
              <a:lnSpc>
                <a:spcPct val="100000"/>
              </a:lnSpc>
              <a:spcBef>
                <a:spcPts val="600"/>
              </a:spcBef>
              <a:spcAft>
                <a:spcPts val="0"/>
              </a:spcAft>
              <a:buSzPts val="1800"/>
              <a:buFont typeface="Noto Sans Symbols"/>
              <a:buNone/>
            </a:pPr>
            <a:r>
              <a:t/>
            </a:r>
            <a:endParaRPr>
              <a:solidFill>
                <a:srgbClr val="131619"/>
              </a:solidFill>
              <a:latin typeface="Arial"/>
              <a:ea typeface="Arial"/>
              <a:cs typeface="Arial"/>
              <a:sym typeface="Arial"/>
            </a:endParaRPr>
          </a:p>
          <a:p>
            <a:pPr indent="-342900" lvl="0" marL="457200" rtl="0" algn="l">
              <a:lnSpc>
                <a:spcPct val="100000"/>
              </a:lnSpc>
              <a:spcBef>
                <a:spcPts val="600"/>
              </a:spcBef>
              <a:spcAft>
                <a:spcPts val="0"/>
              </a:spcAft>
              <a:buSzPts val="1800"/>
              <a:buFont typeface="Noto Sans Symbols"/>
              <a:buChar char="⮚"/>
            </a:pPr>
            <a:r>
              <a:rPr lang="en-US">
                <a:solidFill>
                  <a:srgbClr val="131619"/>
                </a:solidFill>
                <a:latin typeface="Arial"/>
                <a:ea typeface="Arial"/>
                <a:cs typeface="Arial"/>
                <a:sym typeface="Arial"/>
              </a:rPr>
              <a:t>Iden</a:t>
            </a:r>
            <a:r>
              <a:rPr lang="en-US">
                <a:solidFill>
                  <a:srgbClr val="131619"/>
                </a:solidFill>
              </a:rPr>
              <a:t>tifisere praktiske elementer som bør </a:t>
            </a:r>
            <a:r>
              <a:rPr lang="en-US">
                <a:solidFill>
                  <a:srgbClr val="131619"/>
                </a:solidFill>
              </a:rPr>
              <a:t>implementeres</a:t>
            </a:r>
            <a:r>
              <a:rPr lang="en-US">
                <a:solidFill>
                  <a:srgbClr val="131619"/>
                </a:solidFill>
              </a:rPr>
              <a:t> på arbeidsplassen for å fremme arbeidsmulighetene til personer med autisme</a:t>
            </a:r>
            <a:r>
              <a:rPr lang="en-US">
                <a:solidFill>
                  <a:srgbClr val="131619"/>
                </a:solidFill>
                <a:latin typeface="Arial"/>
                <a:ea typeface="Arial"/>
                <a:cs typeface="Arial"/>
                <a:sym typeface="Arial"/>
              </a:rPr>
              <a:t>.</a:t>
            </a:r>
            <a:endParaRPr/>
          </a:p>
          <a:p>
            <a:pPr indent="0" lvl="0" marL="114300" rtl="0" algn="l">
              <a:lnSpc>
                <a:spcPct val="100000"/>
              </a:lnSpc>
              <a:spcBef>
                <a:spcPts val="600"/>
              </a:spcBef>
              <a:spcAft>
                <a:spcPts val="0"/>
              </a:spcAft>
              <a:buSzPts val="1800"/>
              <a:buNone/>
            </a:pPr>
            <a:r>
              <a:t/>
            </a:r>
            <a:endParaRPr>
              <a:solidFill>
                <a:srgbClr val="131619"/>
              </a:solidFill>
              <a:latin typeface="Arial"/>
              <a:ea typeface="Arial"/>
              <a:cs typeface="Arial"/>
              <a:sym typeface="Arial"/>
            </a:endParaRPr>
          </a:p>
        </p:txBody>
      </p:sp>
      <p:sp>
        <p:nvSpPr>
          <p:cNvPr id="95" name="Google Shape;95;p53"/>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ctrTitle"/>
          </p:nvPr>
        </p:nvSpPr>
        <p:spPr>
          <a:xfrm>
            <a:off x="685800" y="92364"/>
            <a:ext cx="7772400" cy="4119418"/>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lt1"/>
              </a:buClr>
              <a:buSzPts val="4800"/>
              <a:buNone/>
            </a:pPr>
            <a:r>
              <a:rPr b="1" lang="en-US"/>
              <a:t>Hvordan veilede en ansatt med autisme på arbeidsplassen ?</a:t>
            </a:r>
            <a:br>
              <a:rPr lang="en-US"/>
            </a:br>
            <a:endParaRPr/>
          </a:p>
        </p:txBody>
      </p:sp>
      <p:sp>
        <p:nvSpPr>
          <p:cNvPr id="101" name="Google Shape;101;p4"/>
          <p:cNvSpPr txBox="1"/>
          <p:nvPr/>
        </p:nvSpPr>
        <p:spPr>
          <a:xfrm>
            <a:off x="0" y="4830762"/>
            <a:ext cx="9144000" cy="31273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02" name="Google Shape;102;p4"/>
          <p:cNvPicPr preferRelativeResize="0"/>
          <p:nvPr/>
        </p:nvPicPr>
        <p:blipFill rotWithShape="1">
          <a:blip r:embed="rId3">
            <a:alphaModFix/>
          </a:blip>
          <a:srcRect b="26467" l="23919" r="24685" t="25361"/>
          <a:stretch/>
        </p:blipFill>
        <p:spPr>
          <a:xfrm>
            <a:off x="0" y="4516437"/>
            <a:ext cx="1258887" cy="627062"/>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4"/>
          <p:cNvSpPr txBox="1"/>
          <p:nvPr>
            <p:ph type="title"/>
          </p:nvPr>
        </p:nvSpPr>
        <p:spPr>
          <a:xfrm>
            <a:off x="893700" y="233477"/>
            <a:ext cx="6462600" cy="982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latin typeface="Arial"/>
                <a:ea typeface="Arial"/>
                <a:cs typeface="Arial"/>
                <a:sym typeface="Arial"/>
              </a:rPr>
              <a:t>Autis</a:t>
            </a:r>
            <a:r>
              <a:rPr lang="en-US" sz="2800">
                <a:solidFill>
                  <a:schemeClr val="accent1"/>
                </a:solidFill>
              </a:rPr>
              <a:t>mespekterforstyrrelser</a:t>
            </a:r>
            <a:r>
              <a:rPr lang="en-US" sz="2800">
                <a:solidFill>
                  <a:schemeClr val="accent1"/>
                </a:solidFill>
                <a:latin typeface="Arial"/>
                <a:ea typeface="Arial"/>
                <a:cs typeface="Arial"/>
                <a:sym typeface="Arial"/>
              </a:rPr>
              <a:t> (ASF) </a:t>
            </a:r>
            <a:r>
              <a:rPr lang="en-US" sz="2800">
                <a:solidFill>
                  <a:schemeClr val="accent1"/>
                </a:solidFill>
              </a:rPr>
              <a:t>kan </a:t>
            </a:r>
            <a:r>
              <a:rPr lang="en-US" sz="2800">
                <a:solidFill>
                  <a:schemeClr val="accent1"/>
                </a:solidFill>
              </a:rPr>
              <a:t>manifesteres</a:t>
            </a:r>
            <a:r>
              <a:rPr lang="en-US" sz="2800">
                <a:solidFill>
                  <a:schemeClr val="accent1"/>
                </a:solidFill>
              </a:rPr>
              <a:t> på mange forskjellige måter</a:t>
            </a:r>
            <a:endParaRPr/>
          </a:p>
        </p:txBody>
      </p:sp>
      <p:sp>
        <p:nvSpPr>
          <p:cNvPr id="108" name="Google Shape;108;p54"/>
          <p:cNvSpPr txBox="1"/>
          <p:nvPr>
            <p:ph idx="1" type="body"/>
          </p:nvPr>
        </p:nvSpPr>
        <p:spPr>
          <a:xfrm>
            <a:off x="893700" y="1232812"/>
            <a:ext cx="6462600" cy="3552300"/>
          </a:xfrm>
          <a:prstGeom prst="rect">
            <a:avLst/>
          </a:prstGeom>
          <a:noFill/>
          <a:ln>
            <a:noFill/>
          </a:ln>
        </p:spPr>
        <p:txBody>
          <a:bodyPr anchorCtr="0" anchor="t" bIns="91425" lIns="91425" spcFirstLastPara="1" rIns="91425" wrap="square" tIns="91425">
            <a:noAutofit/>
          </a:bodyPr>
          <a:lstStyle/>
          <a:p>
            <a:pPr indent="-342900" lvl="0" marL="457200" rtl="0" algn="l">
              <a:lnSpc>
                <a:spcPct val="107000"/>
              </a:lnSpc>
              <a:spcBef>
                <a:spcPts val="600"/>
              </a:spcBef>
              <a:spcAft>
                <a:spcPts val="0"/>
              </a:spcAft>
              <a:buSzPts val="1800"/>
              <a:buFont typeface="Noto Sans Symbols"/>
              <a:buChar char="⮚"/>
            </a:pPr>
            <a:r>
              <a:rPr lang="en-US">
                <a:solidFill>
                  <a:srgbClr val="333A40"/>
                </a:solidFill>
              </a:rPr>
              <a:t>Ifølge estimater rammer autisme </a:t>
            </a:r>
            <a:r>
              <a:rPr b="1" lang="en-US">
                <a:solidFill>
                  <a:srgbClr val="333A40"/>
                </a:solidFill>
              </a:rPr>
              <a:t>mellom</a:t>
            </a:r>
            <a:r>
              <a:rPr b="1" lang="en-US">
                <a:solidFill>
                  <a:srgbClr val="333A40"/>
                </a:solidFill>
              </a:rPr>
              <a:t> 1-2% </a:t>
            </a:r>
            <a:r>
              <a:rPr lang="en-US">
                <a:solidFill>
                  <a:srgbClr val="333A40"/>
                </a:solidFill>
              </a:rPr>
              <a:t>av verdens befolkning</a:t>
            </a:r>
            <a:r>
              <a:rPr lang="en-US">
                <a:solidFill>
                  <a:srgbClr val="333A40"/>
                </a:solidFill>
              </a:rPr>
              <a:t>, og det er også anslått at 30% av mennesker med autisme har en intellektuell funksjonshemming knyttet til tilstanden. 70% av mennesker med autisme har et "normalt" eller "over gjennomsnittet" intellektuelt nivå. </a:t>
            </a:r>
            <a:r>
              <a:rPr b="1" lang="en-US">
                <a:solidFill>
                  <a:srgbClr val="333A40"/>
                </a:solidFill>
              </a:rPr>
              <a:t>Imidlertid bør denne statistikken tolkes med en viss grad av forsiktighet, siden konvensjonelle tester ikke alltid synliggjør det sanne potensialet til mennesker med autisme</a:t>
            </a:r>
            <a:r>
              <a:rPr b="1" lang="en-US">
                <a:solidFill>
                  <a:srgbClr val="333A40"/>
                </a:solidFill>
              </a:rPr>
              <a:t>. </a:t>
            </a:r>
            <a:endParaRPr/>
          </a:p>
          <a:p>
            <a:pPr indent="-342900" lvl="0" marL="457200" rtl="0" algn="l">
              <a:lnSpc>
                <a:spcPct val="107000"/>
              </a:lnSpc>
              <a:spcBef>
                <a:spcPts val="1400"/>
              </a:spcBef>
              <a:spcAft>
                <a:spcPts val="0"/>
              </a:spcAft>
              <a:buSzPts val="1800"/>
              <a:buFont typeface="Noto Sans Symbols"/>
              <a:buChar char="⮚"/>
            </a:pPr>
            <a:r>
              <a:rPr lang="en-US">
                <a:solidFill>
                  <a:srgbClr val="333A40"/>
                </a:solidFill>
              </a:rPr>
              <a:t>Hvis autisme </a:t>
            </a:r>
            <a:r>
              <a:rPr b="1" lang="en-US">
                <a:solidFill>
                  <a:srgbClr val="333A40"/>
                </a:solidFill>
              </a:rPr>
              <a:t>ikke er en sykdom, men en tilstand</a:t>
            </a:r>
            <a:r>
              <a:rPr lang="en-US">
                <a:solidFill>
                  <a:srgbClr val="333A40"/>
                </a:solidFill>
              </a:rPr>
              <a:t>, kan graden av tilpasningsevne hos autister og deres "tilgang til lykke" </a:t>
            </a:r>
            <a:r>
              <a:rPr lang="en-US">
                <a:solidFill>
                  <a:srgbClr val="333A40"/>
                </a:solidFill>
              </a:rPr>
              <a:t>variere</a:t>
            </a:r>
            <a:r>
              <a:rPr lang="en-US">
                <a:solidFill>
                  <a:srgbClr val="333A40"/>
                </a:solidFill>
              </a:rPr>
              <a:t> fra individ til individ. </a:t>
            </a:r>
            <a:r>
              <a:rPr b="1" lang="en-US">
                <a:solidFill>
                  <a:srgbClr val="333A40"/>
                </a:solidFill>
              </a:rPr>
              <a:t>Asperger syndrom</a:t>
            </a:r>
            <a:r>
              <a:rPr lang="en-US">
                <a:solidFill>
                  <a:srgbClr val="333A40"/>
                </a:solidFill>
              </a:rPr>
              <a:t>, for eksempel, som er en del av autismespekteret, er en utviklingsforstyrrelse av nevrobiologisk opprinnelse som rammer gutter oftere enn jenter og som i hovedsak påvirker måten man kommuniserer og samhandler med andre på.</a:t>
            </a:r>
            <a:endParaRPr>
              <a:solidFill>
                <a:srgbClr val="333A40"/>
              </a:solidFill>
            </a:endParaRPr>
          </a:p>
          <a:p>
            <a:pPr indent="0" lvl="0" marL="114300" rtl="0" algn="l">
              <a:lnSpc>
                <a:spcPct val="100000"/>
              </a:lnSpc>
              <a:spcBef>
                <a:spcPts val="1400"/>
              </a:spcBef>
              <a:spcAft>
                <a:spcPts val="0"/>
              </a:spcAft>
              <a:buSzPts val="1800"/>
              <a:buNone/>
            </a:pPr>
            <a:r>
              <a:t/>
            </a:r>
            <a:endParaRPr>
              <a:solidFill>
                <a:srgbClr val="131619"/>
              </a:solidFill>
            </a:endParaRPr>
          </a:p>
        </p:txBody>
      </p:sp>
      <p:sp>
        <p:nvSpPr>
          <p:cNvPr id="109" name="Google Shape;109;p54"/>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5"/>
          <p:cNvSpPr txBox="1"/>
          <p:nvPr>
            <p:ph type="title"/>
          </p:nvPr>
        </p:nvSpPr>
        <p:spPr>
          <a:xfrm>
            <a:off x="893700" y="358388"/>
            <a:ext cx="64626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US" sz="2400">
                <a:solidFill>
                  <a:schemeClr val="accent1"/>
                </a:solidFill>
              </a:rPr>
              <a:t>Styrker</a:t>
            </a:r>
            <a:r>
              <a:rPr lang="en-US" sz="2400">
                <a:solidFill>
                  <a:schemeClr val="accent1"/>
                </a:solidFill>
              </a:rPr>
              <a:t> hos personer med autisme på arbeidsplassen</a:t>
            </a:r>
            <a:endParaRPr sz="2400">
              <a:solidFill>
                <a:schemeClr val="accent1"/>
              </a:solidFill>
              <a:latin typeface="Arial"/>
              <a:ea typeface="Arial"/>
              <a:cs typeface="Arial"/>
              <a:sym typeface="Arial"/>
            </a:endParaRPr>
          </a:p>
        </p:txBody>
      </p:sp>
      <p:sp>
        <p:nvSpPr>
          <p:cNvPr id="115" name="Google Shape;115;p55"/>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lang="en-US">
                <a:solidFill>
                  <a:srgbClr val="333A40"/>
                </a:solidFill>
              </a:rPr>
              <a:t>Å jobbe med en person med ASF kan være gunstig for virksomhetens funksjon</a:t>
            </a:r>
            <a:r>
              <a:rPr lang="en-US">
                <a:solidFill>
                  <a:srgbClr val="333A40"/>
                </a:solidFill>
              </a:rPr>
              <a:t>. Voksne med ASF, spesielt Asperger, har egenskaper og ferdigheter som er spesielt ønsket og verdsatt på en arbeidsplass</a:t>
            </a:r>
            <a:endParaRPr/>
          </a:p>
          <a:p>
            <a:pPr indent="0" lvl="0" marL="114300" rtl="0" algn="l">
              <a:lnSpc>
                <a:spcPct val="100000"/>
              </a:lnSpc>
              <a:spcBef>
                <a:spcPts val="600"/>
              </a:spcBef>
              <a:spcAft>
                <a:spcPts val="0"/>
              </a:spcAft>
              <a:buSzPts val="1800"/>
              <a:buNone/>
            </a:pPr>
            <a:r>
              <a:t/>
            </a:r>
            <a:endParaRPr>
              <a:solidFill>
                <a:srgbClr val="333A40"/>
              </a:solidFill>
            </a:endParaRPr>
          </a:p>
          <a:p>
            <a:pPr indent="-342900" lvl="0" marL="457200" rtl="0" algn="l">
              <a:lnSpc>
                <a:spcPct val="100000"/>
              </a:lnSpc>
              <a:spcBef>
                <a:spcPts val="600"/>
              </a:spcBef>
              <a:spcAft>
                <a:spcPts val="0"/>
              </a:spcAft>
              <a:buSzPts val="1800"/>
              <a:buFont typeface="Noto Sans Symbols"/>
              <a:buChar char="⮚"/>
            </a:pPr>
            <a:r>
              <a:rPr lang="en-US">
                <a:solidFill>
                  <a:srgbClr val="333A40"/>
                </a:solidFill>
              </a:rPr>
              <a:t>De er perfeksjonister, grundige, utholdende, punktlige, detaljorienterte og følger regler. </a:t>
            </a:r>
            <a:endParaRPr/>
          </a:p>
          <a:p>
            <a:pPr indent="-342900" lvl="0" marL="457200" rtl="0" algn="l">
              <a:lnSpc>
                <a:spcPct val="100000"/>
              </a:lnSpc>
              <a:spcBef>
                <a:spcPts val="600"/>
              </a:spcBef>
              <a:spcAft>
                <a:spcPts val="0"/>
              </a:spcAft>
              <a:buSzPts val="1800"/>
              <a:buFont typeface="Noto Sans Symbols"/>
              <a:buChar char="⮚"/>
            </a:pPr>
            <a:r>
              <a:rPr lang="en-US">
                <a:solidFill>
                  <a:srgbClr val="333A40"/>
                </a:solidFill>
              </a:rPr>
              <a:t>Med en stor kapasitet for memorering er autistiske voksne også i stand til å behandle en stor mengde data</a:t>
            </a:r>
            <a:r>
              <a:rPr lang="en-US">
                <a:solidFill>
                  <a:srgbClr val="333A40"/>
                </a:solidFill>
              </a:rPr>
              <a:t>.</a:t>
            </a:r>
            <a:endParaRPr/>
          </a:p>
        </p:txBody>
      </p:sp>
      <p:sp>
        <p:nvSpPr>
          <p:cNvPr id="116" name="Google Shape;116;p55"/>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6"/>
          <p:cNvSpPr txBox="1"/>
          <p:nvPr>
            <p:ph idx="1" type="body"/>
          </p:nvPr>
        </p:nvSpPr>
        <p:spPr>
          <a:xfrm>
            <a:off x="694435" y="1232287"/>
            <a:ext cx="6462712" cy="355282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Clr>
                <a:schemeClr val="accent6"/>
              </a:buClr>
              <a:buSzPts val="1800"/>
              <a:buNone/>
            </a:pPr>
            <a:r>
              <a:rPr lang="en-US">
                <a:solidFill>
                  <a:srgbClr val="333A40"/>
                </a:solidFill>
              </a:rPr>
              <a:t>Noen karrierer vil trolig være mer egnet for mennesker med autisme. Arbeidet til Josef Schovanec, som har autisme og er filosof og forfatter, har i en studie identifisert visse aktiviteter som vil fremme integreringen av autistiske mennesker</a:t>
            </a:r>
            <a:r>
              <a:rPr lang="en-US">
                <a:solidFill>
                  <a:srgbClr val="333A40"/>
                </a:solidFill>
              </a:rPr>
              <a:t>:</a:t>
            </a:r>
            <a:endParaRPr/>
          </a:p>
          <a:p>
            <a:pPr indent="0" lvl="0" marL="114300" rtl="0" algn="l">
              <a:lnSpc>
                <a:spcPct val="100000"/>
              </a:lnSpc>
              <a:spcBef>
                <a:spcPts val="600"/>
              </a:spcBef>
              <a:spcAft>
                <a:spcPts val="0"/>
              </a:spcAft>
              <a:buClr>
                <a:schemeClr val="accent6"/>
              </a:buClr>
              <a:buSzPts val="1800"/>
              <a:buNone/>
            </a:pPr>
            <a:r>
              <a:t/>
            </a:r>
            <a:endParaRPr>
              <a:solidFill>
                <a:srgbClr val="333A40"/>
              </a:solidFill>
            </a:endParaRPr>
          </a:p>
          <a:p>
            <a:pPr indent="-285750" lvl="0" marL="400050" rtl="0" algn="l">
              <a:lnSpc>
                <a:spcPct val="100000"/>
              </a:lnSpc>
              <a:spcBef>
                <a:spcPts val="600"/>
              </a:spcBef>
              <a:spcAft>
                <a:spcPts val="0"/>
              </a:spcAft>
              <a:buClr>
                <a:schemeClr val="accent6"/>
              </a:buClr>
              <a:buSzPts val="1800"/>
              <a:buFont typeface="Noto Sans Symbols"/>
              <a:buChar char="⮚"/>
            </a:pPr>
            <a:r>
              <a:rPr lang="en-US">
                <a:solidFill>
                  <a:srgbClr val="333A40"/>
                </a:solidFill>
              </a:rPr>
              <a:t>militæret (dataanalytiker);</a:t>
            </a:r>
            <a:endParaRPr/>
          </a:p>
          <a:p>
            <a:pPr indent="-285750" lvl="0" marL="400050" rtl="0" algn="l">
              <a:lnSpc>
                <a:spcPct val="100000"/>
              </a:lnSpc>
              <a:spcBef>
                <a:spcPts val="600"/>
              </a:spcBef>
              <a:spcAft>
                <a:spcPts val="0"/>
              </a:spcAft>
              <a:buClr>
                <a:schemeClr val="accent6"/>
              </a:buClr>
              <a:buSzPts val="1800"/>
              <a:buFont typeface="Noto Sans Symbols"/>
              <a:buChar char="⮚"/>
            </a:pPr>
            <a:r>
              <a:rPr lang="en-US">
                <a:solidFill>
                  <a:srgbClr val="333A40"/>
                </a:solidFill>
              </a:rPr>
              <a:t>datavitenskap og datateknikk</a:t>
            </a:r>
            <a:r>
              <a:rPr lang="en-US">
                <a:solidFill>
                  <a:srgbClr val="333A40"/>
                </a:solidFill>
              </a:rPr>
              <a:t> (koder, webutvikler, analytiker);</a:t>
            </a:r>
            <a:endParaRPr/>
          </a:p>
          <a:p>
            <a:pPr indent="-285750" lvl="0" marL="400050" rtl="0" algn="l">
              <a:lnSpc>
                <a:spcPct val="100000"/>
              </a:lnSpc>
              <a:spcBef>
                <a:spcPts val="600"/>
              </a:spcBef>
              <a:spcAft>
                <a:spcPts val="0"/>
              </a:spcAft>
              <a:buClr>
                <a:schemeClr val="accent6"/>
              </a:buClr>
              <a:buSzPts val="1800"/>
              <a:buFont typeface="Noto Sans Symbols"/>
              <a:buChar char="⮚"/>
            </a:pPr>
            <a:r>
              <a:rPr lang="en-US">
                <a:solidFill>
                  <a:srgbClr val="333A40"/>
                </a:solidFill>
              </a:rPr>
              <a:t>skriving</a:t>
            </a:r>
            <a:r>
              <a:rPr lang="en-US">
                <a:solidFill>
                  <a:srgbClr val="333A40"/>
                </a:solidFill>
              </a:rPr>
              <a:t> og oversettelser;</a:t>
            </a:r>
            <a:endParaRPr/>
          </a:p>
          <a:p>
            <a:pPr indent="-285750" lvl="0" marL="400050" rtl="0" algn="l">
              <a:lnSpc>
                <a:spcPct val="100000"/>
              </a:lnSpc>
              <a:spcBef>
                <a:spcPts val="600"/>
              </a:spcBef>
              <a:spcAft>
                <a:spcPts val="0"/>
              </a:spcAft>
              <a:buClr>
                <a:schemeClr val="accent6"/>
              </a:buClr>
              <a:buSzPts val="1800"/>
              <a:buFont typeface="Noto Sans Symbols"/>
              <a:buChar char="⮚"/>
            </a:pPr>
            <a:r>
              <a:rPr lang="en-US">
                <a:solidFill>
                  <a:srgbClr val="333A40"/>
                </a:solidFill>
              </a:rPr>
              <a:t>kontakt med dyr</a:t>
            </a:r>
            <a:r>
              <a:rPr lang="en-US">
                <a:solidFill>
                  <a:srgbClr val="333A40"/>
                </a:solidFill>
              </a:rPr>
              <a:t>;</a:t>
            </a:r>
            <a:endParaRPr/>
          </a:p>
          <a:p>
            <a:pPr indent="-285750" lvl="0" marL="400050" rtl="0" algn="l">
              <a:lnSpc>
                <a:spcPct val="100000"/>
              </a:lnSpc>
              <a:spcBef>
                <a:spcPts val="600"/>
              </a:spcBef>
              <a:spcAft>
                <a:spcPts val="0"/>
              </a:spcAft>
              <a:buClr>
                <a:schemeClr val="accent6"/>
              </a:buClr>
              <a:buSzPts val="1800"/>
              <a:buFont typeface="Noto Sans Symbols"/>
              <a:buChar char="⮚"/>
            </a:pPr>
            <a:r>
              <a:rPr lang="en-US">
                <a:solidFill>
                  <a:srgbClr val="333A40"/>
                </a:solidFill>
              </a:rPr>
              <a:t>kunst og </a:t>
            </a:r>
            <a:r>
              <a:rPr lang="en-US">
                <a:solidFill>
                  <a:srgbClr val="333A40"/>
                </a:solidFill>
              </a:rPr>
              <a:t>håndverk</a:t>
            </a:r>
            <a:r>
              <a:rPr lang="en-US">
                <a:solidFill>
                  <a:srgbClr val="333A40"/>
                </a:solidFill>
              </a:rPr>
              <a:t>;</a:t>
            </a:r>
            <a:endParaRPr>
              <a:solidFill>
                <a:srgbClr val="333A40"/>
              </a:solidFill>
            </a:endParaRPr>
          </a:p>
        </p:txBody>
      </p:sp>
      <p:sp>
        <p:nvSpPr>
          <p:cNvPr id="122" name="Google Shape;122;p56"/>
          <p:cNvSpPr txBox="1"/>
          <p:nvPr>
            <p:ph type="title"/>
          </p:nvPr>
        </p:nvSpPr>
        <p:spPr>
          <a:xfrm>
            <a:off x="893700" y="358388"/>
            <a:ext cx="64626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2800">
                <a:solidFill>
                  <a:schemeClr val="accent1"/>
                </a:solidFill>
              </a:rPr>
              <a:t>Orientering mot arbeidslivet</a:t>
            </a:r>
            <a:endParaRPr/>
          </a:p>
        </p:txBody>
      </p:sp>
      <p:sp>
        <p:nvSpPr>
          <p:cNvPr id="123" name="Google Shape;123;p56"/>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7"/>
          <p:cNvSpPr txBox="1"/>
          <p:nvPr>
            <p:ph idx="1" type="body"/>
          </p:nvPr>
        </p:nvSpPr>
        <p:spPr>
          <a:xfrm>
            <a:off x="0" y="1315130"/>
            <a:ext cx="4572000" cy="3552825"/>
          </a:xfrm>
          <a:prstGeom prst="rect">
            <a:avLst/>
          </a:prstGeom>
          <a:noFill/>
          <a:ln>
            <a:noFill/>
          </a:ln>
        </p:spPr>
        <p:txBody>
          <a:bodyPr anchorCtr="0" anchor="t" bIns="91425" lIns="91425" spcFirstLastPara="1" rIns="91425" wrap="square" tIns="91425">
            <a:noAutofit/>
          </a:bodyPr>
          <a:lstStyle/>
          <a:p>
            <a:pPr indent="-342900" lvl="0" marL="457200" rtl="0" algn="l">
              <a:lnSpc>
                <a:spcPct val="107000"/>
              </a:lnSpc>
              <a:spcBef>
                <a:spcPts val="600"/>
              </a:spcBef>
              <a:spcAft>
                <a:spcPts val="0"/>
              </a:spcAft>
              <a:buClr>
                <a:schemeClr val="accent6"/>
              </a:buClr>
              <a:buSzPts val="1800"/>
              <a:buFont typeface="Noto Sans Symbols"/>
              <a:buChar char="⮚"/>
            </a:pPr>
            <a:r>
              <a:rPr lang="en-US" sz="1200">
                <a:solidFill>
                  <a:srgbClr val="333A40"/>
                </a:solidFill>
              </a:rPr>
              <a:t>Informatikk- og nettutviklingsjobber er populære blant personer med mild autisme. Dette er felt hvor de ofte får brukt sin kunnskap og tekniske ferdigheter på en god måte. Personer med autisme spesialiserer seg også ofte innenfor ingeniørfag, dataanalyse (dataforsker) eller planlegging (oppgave- eller ressursplanlegger)</a:t>
            </a:r>
            <a:r>
              <a:rPr lang="en-US" sz="1200">
                <a:solidFill>
                  <a:srgbClr val="333A40"/>
                </a:solidFill>
              </a:rPr>
              <a:t>.</a:t>
            </a:r>
            <a:endParaRPr/>
          </a:p>
          <a:p>
            <a:pPr indent="-342900" lvl="0" marL="45720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Personer med autisme trives også i jobber knyttet til oversettelser og skriving. Deres oppmerksomhet på detaljer er en fordel, spesielt innen staving, syntaks og semantikk. I tillegg til ferdighetene som kreves, tilbyr dette feltet ofte fleksible arbeidstimer og selvstendig arbeid.</a:t>
            </a:r>
            <a:r>
              <a:rPr lang="en-US" sz="1200"/>
              <a:t> </a:t>
            </a:r>
            <a:endParaRPr/>
          </a:p>
          <a:p>
            <a:pPr indent="-228600" lvl="0" marL="457200" rtl="0" algn="l">
              <a:lnSpc>
                <a:spcPct val="100000"/>
              </a:lnSpc>
              <a:spcBef>
                <a:spcPts val="800"/>
              </a:spcBef>
              <a:spcAft>
                <a:spcPts val="0"/>
              </a:spcAft>
              <a:buSzPts val="1400"/>
              <a:buNone/>
            </a:pPr>
            <a:r>
              <a:t/>
            </a:r>
            <a:endParaRPr/>
          </a:p>
        </p:txBody>
      </p:sp>
      <p:sp>
        <p:nvSpPr>
          <p:cNvPr id="129" name="Google Shape;129;p57"/>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130" name="Google Shape;130;p57"/>
          <p:cNvSpPr txBox="1"/>
          <p:nvPr/>
        </p:nvSpPr>
        <p:spPr>
          <a:xfrm>
            <a:off x="893700" y="358388"/>
            <a:ext cx="6462600" cy="8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2800" u="none" cap="none" strike="noStrike">
                <a:solidFill>
                  <a:schemeClr val="accent1"/>
                </a:solidFill>
                <a:latin typeface="Arial"/>
                <a:ea typeface="Arial"/>
                <a:cs typeface="Arial"/>
                <a:sym typeface="Arial"/>
              </a:rPr>
              <a:t>Orient</a:t>
            </a:r>
            <a:r>
              <a:rPr lang="en-US" sz="2800">
                <a:solidFill>
                  <a:schemeClr val="accent1"/>
                </a:solidFill>
              </a:rPr>
              <a:t>ering mot arbeidslivet</a:t>
            </a:r>
            <a:endParaRPr/>
          </a:p>
        </p:txBody>
      </p:sp>
      <p:sp>
        <p:nvSpPr>
          <p:cNvPr id="131" name="Google Shape;131;p57"/>
          <p:cNvSpPr txBox="1"/>
          <p:nvPr/>
        </p:nvSpPr>
        <p:spPr>
          <a:xfrm>
            <a:off x="4572000" y="1293358"/>
            <a:ext cx="4572000" cy="3552825"/>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7000"/>
              </a:lnSpc>
              <a:spcBef>
                <a:spcPts val="600"/>
              </a:spcBef>
              <a:spcAft>
                <a:spcPts val="0"/>
              </a:spcAft>
              <a:buClr>
                <a:schemeClr val="accent6"/>
              </a:buClr>
              <a:buSzPts val="1800"/>
              <a:buFont typeface="Noto Sans Symbols"/>
              <a:buChar char="⮚"/>
            </a:pPr>
            <a:r>
              <a:rPr lang="en-US" sz="1200">
                <a:solidFill>
                  <a:srgbClr val="333A40"/>
                </a:solidFill>
              </a:rPr>
              <a:t>Personer med autisme har noen ganger utfordringer med å danne relasjoner. Mange har stor glede av og trives med å være i nærheten av dyr. Det kan derfor åpne seg muligheter for dem på dette feltet. Autister kan derfor passe til å jobbe som veterinærer, oppdrettere, dyrepassere, jobbe i en dyrehage eller på et ridesenter</a:t>
            </a:r>
            <a:r>
              <a:rPr b="0" i="0" lang="en-US" sz="1200" u="none" cap="none" strike="noStrike">
                <a:solidFill>
                  <a:srgbClr val="333A40"/>
                </a:solidFill>
                <a:latin typeface="Arial"/>
                <a:ea typeface="Arial"/>
                <a:cs typeface="Arial"/>
                <a:sym typeface="Arial"/>
              </a:rPr>
              <a:t>.</a:t>
            </a:r>
            <a:endParaRPr/>
          </a:p>
          <a:p>
            <a:pPr indent="-342900" lvl="0" marL="457200" marR="0" rtl="0" algn="l">
              <a:lnSpc>
                <a:spcPct val="107000"/>
              </a:lnSpc>
              <a:spcBef>
                <a:spcPts val="1400"/>
              </a:spcBef>
              <a:spcAft>
                <a:spcPts val="0"/>
              </a:spcAft>
              <a:buClr>
                <a:schemeClr val="accent6"/>
              </a:buClr>
              <a:buSzPts val="1800"/>
              <a:buFont typeface="Noto Sans Symbols"/>
              <a:buChar char="⮚"/>
            </a:pPr>
            <a:r>
              <a:rPr lang="en-US" sz="1200">
                <a:solidFill>
                  <a:srgbClr val="333A40"/>
                </a:solidFill>
              </a:rPr>
              <a:t>Ulike former for kunst er også et av favorittfeltene til mennesker med autisme. Mange er lidenskapelig opptatt av litteratur og lesing, og kan passe til yrker som for eksempel bibliotekar. De kan også ha en fasinasjon for scenekunst, maleri eller dans.</a:t>
            </a:r>
            <a:endParaRPr b="0" i="0" sz="1200" u="none" cap="none" strike="noStrike">
              <a:solidFill>
                <a:srgbClr val="000000"/>
              </a:solidFill>
              <a:latin typeface="Arial"/>
              <a:ea typeface="Arial"/>
              <a:cs typeface="Arial"/>
              <a:sym typeface="Arial"/>
            </a:endParaRPr>
          </a:p>
          <a:p>
            <a:pPr indent="-228600" lvl="0" marL="45720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0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9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natalia</dc:creator>
</cp:coreProperties>
</file>