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0" r:id="rId5"/>
    <p:sldMasterId id="2147483652" r:id="rId6"/>
    <p:sldMasterId id="2147483655" r:id="rId7"/>
    <p:sldMasterId id="21474836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y="5143500" cx="9144000"/>
  <p:notesSz cx="6669075" cy="987265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hB/z4pTwuCTySyGr3uHJVD/xjD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9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9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26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2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2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3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3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4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" name="Google Shape;96;p54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5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5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5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6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6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7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7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8:notes"/>
          <p:cNvSpPr txBox="1"/>
          <p:nvPr>
            <p:ph idx="1" type="body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8:notes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/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42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0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0"/>
          <p:cNvSpPr txBox="1"/>
          <p:nvPr>
            <p:ph idx="1" type="body"/>
          </p:nvPr>
        </p:nvSpPr>
        <p:spPr>
          <a:xfrm>
            <a:off x="893762" y="1373187"/>
            <a:ext cx="6462712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0"/>
          <p:cNvSpPr txBox="1"/>
          <p:nvPr>
            <p:ph idx="10" type="dt"/>
          </p:nvPr>
        </p:nvSpPr>
        <p:spPr>
          <a:xfrm>
            <a:off x="228600" y="48208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0"/>
          <p:cNvSpPr txBox="1"/>
          <p:nvPr>
            <p:ph idx="11" type="ftr"/>
          </p:nvPr>
        </p:nvSpPr>
        <p:spPr>
          <a:xfrm>
            <a:off x="3124200" y="48208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0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3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0" y="4830762"/>
            <a:ext cx="9144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 color background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/>
        </p:nvSpPr>
        <p:spPr>
          <a:xfrm>
            <a:off x="5938837" y="2533650"/>
            <a:ext cx="720725" cy="762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1"/>
          <p:cNvSpPr txBox="1"/>
          <p:nvPr/>
        </p:nvSpPr>
        <p:spPr>
          <a:xfrm>
            <a:off x="6659562" y="2533650"/>
            <a:ext cx="722312" cy="762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1"/>
          <p:cNvSpPr txBox="1"/>
          <p:nvPr/>
        </p:nvSpPr>
        <p:spPr>
          <a:xfrm>
            <a:off x="0" y="2533650"/>
            <a:ext cx="722312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1"/>
          <p:cNvSpPr txBox="1"/>
          <p:nvPr/>
        </p:nvSpPr>
        <p:spPr>
          <a:xfrm>
            <a:off x="720725" y="2533650"/>
            <a:ext cx="5218112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1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893762" y="1373187"/>
            <a:ext cx="6462712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/>
          <p:nvPr/>
        </p:nvSpPr>
        <p:spPr>
          <a:xfrm>
            <a:off x="7356475" y="5065712"/>
            <a:ext cx="893762" cy="77787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5"/>
          <p:cNvSpPr txBox="1"/>
          <p:nvPr/>
        </p:nvSpPr>
        <p:spPr>
          <a:xfrm>
            <a:off x="8250237" y="5065712"/>
            <a:ext cx="893762" cy="77787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5"/>
          <p:cNvSpPr txBox="1"/>
          <p:nvPr/>
        </p:nvSpPr>
        <p:spPr>
          <a:xfrm>
            <a:off x="0" y="5065712"/>
            <a:ext cx="893762" cy="7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5"/>
          <p:cNvSpPr txBox="1"/>
          <p:nvPr/>
        </p:nvSpPr>
        <p:spPr>
          <a:xfrm>
            <a:off x="893762" y="5065712"/>
            <a:ext cx="6462712" cy="7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5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5"/>
          <p:cNvSpPr txBox="1"/>
          <p:nvPr>
            <p:ph idx="1" type="body"/>
          </p:nvPr>
        </p:nvSpPr>
        <p:spPr>
          <a:xfrm>
            <a:off x="893762" y="1373187"/>
            <a:ext cx="6462712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5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1"/>
          <p:cNvSpPr txBox="1"/>
          <p:nvPr/>
        </p:nvSpPr>
        <p:spPr>
          <a:xfrm>
            <a:off x="7356475" y="5065712"/>
            <a:ext cx="893762" cy="77787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1"/>
          <p:cNvSpPr txBox="1"/>
          <p:nvPr/>
        </p:nvSpPr>
        <p:spPr>
          <a:xfrm>
            <a:off x="8250237" y="5065712"/>
            <a:ext cx="893762" cy="77787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1"/>
          <p:cNvSpPr txBox="1"/>
          <p:nvPr/>
        </p:nvSpPr>
        <p:spPr>
          <a:xfrm>
            <a:off x="0" y="5065712"/>
            <a:ext cx="893762" cy="7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1"/>
          <p:cNvSpPr txBox="1"/>
          <p:nvPr/>
        </p:nvSpPr>
        <p:spPr>
          <a:xfrm>
            <a:off x="893762" y="5065712"/>
            <a:ext cx="6462712" cy="7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1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1"/>
          <p:cNvSpPr txBox="1"/>
          <p:nvPr>
            <p:ph idx="1" type="body"/>
          </p:nvPr>
        </p:nvSpPr>
        <p:spPr>
          <a:xfrm>
            <a:off x="893762" y="1373187"/>
            <a:ext cx="6462712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1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/>
          <p:nvPr/>
        </p:nvSpPr>
        <p:spPr>
          <a:xfrm>
            <a:off x="0" y="0"/>
            <a:ext cx="9144000" cy="3992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7"/>
          <p:cNvSpPr txBox="1"/>
          <p:nvPr/>
        </p:nvSpPr>
        <p:spPr>
          <a:xfrm>
            <a:off x="3048000" y="3992562"/>
            <a:ext cx="3048000" cy="77787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7"/>
          <p:cNvSpPr txBox="1"/>
          <p:nvPr/>
        </p:nvSpPr>
        <p:spPr>
          <a:xfrm>
            <a:off x="6096000" y="3992562"/>
            <a:ext cx="3048000" cy="77787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7"/>
          <p:cNvSpPr txBox="1"/>
          <p:nvPr/>
        </p:nvSpPr>
        <p:spPr>
          <a:xfrm>
            <a:off x="0" y="3992562"/>
            <a:ext cx="3048000" cy="7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7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7"/>
          <p:cNvSpPr txBox="1"/>
          <p:nvPr>
            <p:ph idx="1" type="body"/>
          </p:nvPr>
        </p:nvSpPr>
        <p:spPr>
          <a:xfrm>
            <a:off x="893762" y="1373187"/>
            <a:ext cx="6462712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37"/>
          <p:cNvSpPr txBox="1"/>
          <p:nvPr>
            <p:ph idx="12" type="sldNum"/>
          </p:nvPr>
        </p:nvSpPr>
        <p:spPr>
          <a:xfrm>
            <a:off x="0" y="4830762"/>
            <a:ext cx="91440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/>
          <p:nvPr/>
        </p:nvSpPr>
        <p:spPr>
          <a:xfrm>
            <a:off x="7356475" y="5065712"/>
            <a:ext cx="893762" cy="77787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3"/>
          <p:cNvSpPr txBox="1"/>
          <p:nvPr/>
        </p:nvSpPr>
        <p:spPr>
          <a:xfrm>
            <a:off x="8250237" y="5065712"/>
            <a:ext cx="893762" cy="77787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3"/>
          <p:cNvSpPr txBox="1"/>
          <p:nvPr/>
        </p:nvSpPr>
        <p:spPr>
          <a:xfrm>
            <a:off x="0" y="5065712"/>
            <a:ext cx="893762" cy="777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3"/>
          <p:cNvSpPr txBox="1"/>
          <p:nvPr/>
        </p:nvSpPr>
        <p:spPr>
          <a:xfrm>
            <a:off x="893762" y="5065712"/>
            <a:ext cx="6462712" cy="7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3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893762" y="1373187"/>
            <a:ext cx="6462712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43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transition spd="slow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i.org/10.1002/aur.1965" TargetMode="External"/><Relationship Id="rId4" Type="http://schemas.openxmlformats.org/officeDocument/2006/relationships/hyperlink" Target="https://doi.org/10.1186/s12888-018-1645-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3.jpg"/><Relationship Id="rId7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type="ctrTitle"/>
          </p:nvPr>
        </p:nvSpPr>
        <p:spPr>
          <a:xfrm>
            <a:off x="644525" y="2762250"/>
            <a:ext cx="8297100" cy="1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no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3.2 </a:t>
            </a:r>
            <a:r>
              <a:rPr lang="no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Autismespekterforstyrrelser og</a:t>
            </a:r>
            <a:r>
              <a:rPr lang="no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 mulige karrierefelt</a:t>
            </a:r>
            <a:endParaRPr/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4803775"/>
            <a:ext cx="1339850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4">
            <a:alphaModFix/>
          </a:blip>
          <a:srcRect b="26467" l="23919" r="24685" t="25361"/>
          <a:stretch/>
        </p:blipFill>
        <p:spPr>
          <a:xfrm>
            <a:off x="0" y="0"/>
            <a:ext cx="1258887" cy="6270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1476375" y="4732337"/>
            <a:ext cx="525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700"/>
              <a:buFont typeface="Arial"/>
              <a:buNone/>
            </a:pPr>
            <a:r>
              <a:rPr b="1" i="0" lang="no" sz="7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Project: 2020-1-NO01-KA204-076508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no" sz="700">
                <a:solidFill>
                  <a:srgbClr val="4472C4"/>
                </a:solidFill>
              </a:rPr>
              <a:t>Dette prosjektet er finansiert med støtte fra EU-kommisjonen. Denne publikasjonen gjenspeiler kun forfatterens synspunkter, og kommisjonen kan ikke holdes ansvarlig for bruk som kan gjøres av informasjonen i den.</a:t>
            </a:r>
            <a:endParaRPr b="0" i="0" sz="700" u="none" cap="none" strike="noStrik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8225" y="0"/>
            <a:ext cx="2245774" cy="5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9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 sz="2800">
                <a:solidFill>
                  <a:schemeClr val="dk2"/>
                </a:solidFill>
              </a:rPr>
              <a:t>Nøkkelpunkt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47" name="Google Shape;147;p59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148" name="Google Shape;148;p59"/>
          <p:cNvSpPr txBox="1"/>
          <p:nvPr>
            <p:ph idx="1" type="body"/>
          </p:nvPr>
        </p:nvSpPr>
        <p:spPr>
          <a:xfrm>
            <a:off x="893761" y="1373187"/>
            <a:ext cx="7410300" cy="10158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 sz="1800">
                <a:solidFill>
                  <a:schemeClr val="lt1"/>
                </a:solidFill>
              </a:rPr>
              <a:t>    Personer med ASF bør vurdere sine </a:t>
            </a:r>
            <a:r>
              <a:rPr lang="no" sz="1800">
                <a:solidFill>
                  <a:schemeClr val="lt1"/>
                </a:solidFill>
              </a:rPr>
              <a:t>styrker</a:t>
            </a:r>
            <a:r>
              <a:rPr lang="no" sz="1800">
                <a:solidFill>
                  <a:schemeClr val="lt1"/>
                </a:solidFill>
              </a:rPr>
              <a:t>, evner, unike utfordringer og behov, og ut i fra dette finne potensielle arbeidsområder.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4294967295" type="ctrTitle"/>
          </p:nvPr>
        </p:nvSpPr>
        <p:spPr>
          <a:xfrm>
            <a:off x="-2428567" y="-268851"/>
            <a:ext cx="7772400" cy="11604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o" sz="2800">
                <a:solidFill>
                  <a:schemeClr val="lt1"/>
                </a:solidFill>
              </a:rPr>
              <a:t>Litteraturliste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422788" y="1190994"/>
            <a:ext cx="8544232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García-Villamisar, D., Wehman, P., &amp; Navarro, M. D. (2002). Changes in the quality of autistic people's life that work in supported and sheltered employment. A 5-year follow-up study. </a:t>
            </a:r>
            <a:r>
              <a:rPr b="0" i="1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Journal of Vocational Rehabilitation</a:t>
            </a: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b="0" i="1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(4), 309-312.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Howlin, P., Goode, S., Hutton, J., &amp; Rutter, M. (2004). Adult outcome for children with autism. </a:t>
            </a:r>
            <a:r>
              <a:rPr b="0" i="1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Journal of child psychology and psychiatry, and allied disciplines</a:t>
            </a: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b="0" i="1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(2), 212–229. https://doi.org/10.1111/j.1469-7610.2004.00215.x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Mason, D., McConachie, H., Garland, D., Petrou, A., Rodgers, J., &amp; Parr, J. R. (2018). Predictors of quality of life for autistic adults. </a:t>
            </a:r>
            <a:r>
              <a:rPr b="0" i="1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Autism research : official journal of the International Society for Autism Research</a:t>
            </a: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b="0" i="1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(8), 1138–1147. </a:t>
            </a:r>
            <a:r>
              <a:rPr b="0" i="0" lang="no" sz="1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https://doi.org/10.1002/aur.1965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Frank, F., Jablotschkin, M., Arthen, T., Riedel, A., Fangmeier, T., Hölzel, L. P., &amp; Tebartz van Elst, L. (2018). Education and employment status of adults with autism spectrum disorders in Germany - a cross-sectional-survey. </a:t>
            </a:r>
            <a:r>
              <a:rPr b="0" i="1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BMC psychiatry</a:t>
            </a: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b="0" i="1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(1), 75. </a:t>
            </a:r>
            <a:r>
              <a:rPr b="0" i="0" lang="no" sz="1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https://doi.org/10.1186/s12888-018-1645-7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Baldwin S, Costley D, Warren A. Employment activities and experiences of adults with high-functioning autism and Asperger’s disorder. </a:t>
            </a:r>
            <a:r>
              <a:rPr b="0" i="1" lang="no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 Autism Dev </a:t>
            </a:r>
            <a:r>
              <a:rPr b="0" i="1" lang="no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Disord. </a:t>
            </a:r>
            <a:r>
              <a:rPr b="0" i="0" lang="no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2014;</a:t>
            </a:r>
            <a:r>
              <a:rPr b="1" i="0" lang="no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r>
              <a:rPr b="0" i="0" lang="no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:2440–2449. doi: 10.1007/s10803-014-2112-z.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Scott, M., Jacob, A., Hendrie, D., Parsons, R., Girdler, S., Falkmer, T., &amp; Falkmer, M. (2017). Employers’ perception of the costs and the benefits of hiring individuals with autism spectrum disorder in open employment in Australia. </a:t>
            </a:r>
            <a:r>
              <a:rPr b="0" i="1" lang="no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PloS one</a:t>
            </a:r>
            <a:r>
              <a:rPr b="0" i="0" lang="no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b="0" i="1" lang="no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no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(5), e0177607.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idx="4294967295" type="ctrTitle"/>
          </p:nvPr>
        </p:nvSpPr>
        <p:spPr>
          <a:xfrm>
            <a:off x="915987" y="439737"/>
            <a:ext cx="5561012" cy="1160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no" sz="60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Intro</a:t>
            </a:r>
            <a:r>
              <a:rPr lang="no" sz="60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duksjon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>
            <p:ph idx="4294967295" type="subTitle"/>
          </p:nvPr>
        </p:nvSpPr>
        <p:spPr>
          <a:xfrm>
            <a:off x="1055687" y="1436181"/>
            <a:ext cx="5761972" cy="341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o"/>
              <a:t>Voksne med autismespekterforstyrrelser (ASF) opplever utfordringer med å kunne delta på arbeidsmarkedet og sliter med å oppnå og opprettholde passende faglige stillinger. Studier har vist høye arbeidsledighetstall samt bevis på utilstrekkelig sysselsetting.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o"/>
              <a:t>Personer med ASF, som er i arbeid, opplever generelt bedre resultater, inkludert bedre livskvalitet og kognitiv ytelse, enn de som er arbeidsledige (Garcia-Villamisar et al.; Howlin et al.).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no"/>
              <a:t>Målet med denne modulen er å identifisere mulige karrierefelt for personer med ASF basert på deres personlige styrker og evner.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1300"/>
              <a:buFont typeface="Lato"/>
              <a:buNone/>
            </a:pPr>
            <a:fld id="{00000000-1234-1234-1234-123412341234}" type="slidenum">
              <a:rPr b="0" i="0" lang="no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 b="26467" l="23919" r="24685" t="25361"/>
          <a:stretch/>
        </p:blipFill>
        <p:spPr>
          <a:xfrm>
            <a:off x="0" y="0"/>
            <a:ext cx="1258887" cy="62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2"/>
          <p:cNvSpPr txBox="1"/>
          <p:nvPr>
            <p:ph type="title"/>
          </p:nvPr>
        </p:nvSpPr>
        <p:spPr>
          <a:xfrm>
            <a:off x="1258887" y="313531"/>
            <a:ext cx="6226434" cy="627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o" sz="2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Innholdsfortegnelse</a:t>
            </a:r>
            <a:endParaRPr sz="2800">
              <a:solidFill>
                <a:schemeClr val="accent1"/>
              </a:solidFill>
            </a:endParaRPr>
          </a:p>
        </p:txBody>
      </p:sp>
      <p:sp>
        <p:nvSpPr>
          <p:cNvPr id="86" name="Google Shape;86;p52"/>
          <p:cNvSpPr txBox="1"/>
          <p:nvPr>
            <p:ph idx="1" type="body"/>
          </p:nvPr>
        </p:nvSpPr>
        <p:spPr>
          <a:xfrm>
            <a:off x="1258887" y="795439"/>
            <a:ext cx="6462600" cy="4034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1619"/>
              </a:buClr>
              <a:buSzPts val="1260"/>
              <a:buFont typeface="Arial"/>
              <a:buAutoNum type="arabicPeriod"/>
            </a:pPr>
            <a:r>
              <a:rPr lang="no">
                <a:solidFill>
                  <a:srgbClr val="131619"/>
                </a:solidFill>
              </a:rPr>
              <a:t>Mulige karrierefelt</a:t>
            </a:r>
            <a:endParaRPr/>
          </a:p>
          <a:p>
            <a:pPr indent="-400050" lvl="1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619"/>
              </a:buClr>
              <a:buSzPts val="1260"/>
              <a:buFont typeface="Arial"/>
              <a:buAutoNum type="arabicPeriod"/>
            </a:pPr>
            <a:r>
              <a:rPr lang="no">
                <a:solidFill>
                  <a:srgbClr val="131619"/>
                </a:solidFill>
              </a:rPr>
              <a:t>Øke synligheten av personer med</a:t>
            </a:r>
            <a:r>
              <a:rPr lang="no">
                <a:solidFill>
                  <a:srgbClr val="131619"/>
                </a:solidFill>
              </a:rPr>
              <a:t> ASF</a:t>
            </a:r>
            <a:endParaRPr/>
          </a:p>
          <a:p>
            <a:pPr indent="-400050" lvl="1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619"/>
              </a:buClr>
              <a:buSzPts val="1260"/>
              <a:buFont typeface="Arial"/>
              <a:buAutoNum type="arabicPeriod"/>
            </a:pPr>
            <a:r>
              <a:rPr lang="no">
                <a:solidFill>
                  <a:srgbClr val="131619"/>
                </a:solidFill>
              </a:rPr>
              <a:t>Finne den rette jobben</a:t>
            </a:r>
            <a:endParaRPr/>
          </a:p>
          <a:p>
            <a:pPr indent="-400050" lvl="1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619"/>
              </a:buClr>
              <a:buSzPts val="1260"/>
              <a:buFont typeface="Arial"/>
              <a:buAutoNum type="arabicPeriod"/>
            </a:pPr>
            <a:r>
              <a:rPr lang="no">
                <a:solidFill>
                  <a:srgbClr val="131619"/>
                </a:solidFill>
              </a:rPr>
              <a:t>Karrierefelt for personer med</a:t>
            </a:r>
            <a:r>
              <a:rPr lang="no">
                <a:solidFill>
                  <a:srgbClr val="131619"/>
                </a:solidFill>
              </a:rPr>
              <a:t> ASF</a:t>
            </a:r>
            <a:endParaRPr>
              <a:solidFill>
                <a:srgbClr val="131619"/>
              </a:solidFill>
            </a:endParaRPr>
          </a:p>
          <a:p>
            <a:pPr indent="-4000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1619"/>
              </a:buClr>
              <a:buSzPts val="1260"/>
              <a:buFont typeface="Arial"/>
              <a:buAutoNum type="arabicPeriod"/>
            </a:pPr>
            <a:r>
              <a:rPr lang="no">
                <a:solidFill>
                  <a:srgbClr val="131619"/>
                </a:solidFill>
              </a:rPr>
              <a:t>Nøkkelpunkt</a:t>
            </a:r>
            <a:endParaRPr>
              <a:solidFill>
                <a:srgbClr val="131619"/>
              </a:solidFill>
            </a:endParaRPr>
          </a:p>
          <a:p>
            <a:pPr indent="-4000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1619"/>
              </a:buClr>
              <a:buSzPts val="1260"/>
              <a:buFont typeface="Arial"/>
              <a:buAutoNum type="arabicPeriod"/>
            </a:pPr>
            <a:r>
              <a:rPr lang="no">
                <a:solidFill>
                  <a:srgbClr val="131619"/>
                </a:solidFill>
              </a:rPr>
              <a:t>Litteraturliste</a:t>
            </a:r>
            <a:endParaRPr/>
          </a:p>
          <a:p>
            <a:pPr indent="-302260" lvl="1" marL="933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619"/>
              </a:buClr>
              <a:buSzPts val="1540"/>
              <a:buFont typeface="Arial"/>
              <a:buNone/>
            </a:pPr>
            <a:r>
              <a:t/>
            </a:r>
            <a:endParaRPr>
              <a:solidFill>
                <a:srgbClr val="131619"/>
              </a:solidFill>
            </a:endParaRPr>
          </a:p>
          <a:p>
            <a:pPr indent="-302260" lvl="1" marL="933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619"/>
              </a:buClr>
              <a:buSzPts val="1540"/>
              <a:buFont typeface="Arial"/>
              <a:buNone/>
            </a:pPr>
            <a:r>
              <a:t/>
            </a:r>
            <a:endParaRPr>
              <a:solidFill>
                <a:srgbClr val="131619"/>
              </a:solidFill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7" name="Google Shape;87;p52"/>
          <p:cNvPicPr preferRelativeResize="0"/>
          <p:nvPr/>
        </p:nvPicPr>
        <p:blipFill rotWithShape="1">
          <a:blip r:embed="rId3">
            <a:alphaModFix/>
          </a:blip>
          <a:srcRect b="26467" l="23919" r="24685" t="25361"/>
          <a:stretch/>
        </p:blipFill>
        <p:spPr>
          <a:xfrm>
            <a:off x="0" y="0"/>
            <a:ext cx="1258887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7313" y="2749825"/>
            <a:ext cx="3043859" cy="202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3"/>
          <p:cNvSpPr txBox="1"/>
          <p:nvPr>
            <p:ph type="ctrTitle"/>
          </p:nvPr>
        </p:nvSpPr>
        <p:spPr>
          <a:xfrm>
            <a:off x="685800" y="2747124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b="1" lang="no"/>
              <a:t>Mulige karrierefelt for personer med autisme</a:t>
            </a:r>
            <a:br>
              <a:rPr lang="no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4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 sz="2800">
                <a:solidFill>
                  <a:schemeClr val="dk2"/>
                </a:solidFill>
              </a:rPr>
              <a:t>Øke synligheten av personer med ASF</a:t>
            </a:r>
            <a:r>
              <a:rPr lang="no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0" name="Google Shape;100;p54"/>
          <p:cNvSpPr txBox="1"/>
          <p:nvPr>
            <p:ph idx="1" type="body"/>
          </p:nvPr>
        </p:nvSpPr>
        <p:spPr>
          <a:xfrm>
            <a:off x="840754" y="1590675"/>
            <a:ext cx="6462600" cy="3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    Gjennom et økt antall </a:t>
            </a:r>
            <a:r>
              <a:rPr b="1" lang="no"/>
              <a:t>Mangfold- og Inkluderingsprogrammer </a:t>
            </a:r>
            <a:r>
              <a:rPr lang="no"/>
              <a:t>hos større og mindre bedrifter, har det nevrologiske mangfoldet av mennesker som blir sysselsatt økt</a:t>
            </a:r>
            <a:r>
              <a:rPr b="1" lang="no"/>
              <a:t> </a:t>
            </a:r>
            <a:r>
              <a:rPr lang="no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     Personer som er diagnostisert “på spekteret” </a:t>
            </a:r>
            <a:r>
              <a:rPr b="1" lang="no"/>
              <a:t>er plutselig etterspurt av arbeidsgivere</a:t>
            </a:r>
            <a:r>
              <a:rPr lang="no"/>
              <a:t>, som søker et konkurransefortrinn med autistiske arbeidere, som kanskje har vært mer vant til å bli ansett som funksjonshemmet enn spesiell.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     En tysk dataprogramvaregigant, SAP, uttrykte en tro på at “innovasjon kommer fra kantene”, da de lanserte en </a:t>
            </a:r>
            <a:r>
              <a:rPr b="1" lang="no"/>
              <a:t>rekrutteringskampanje for å tiltrekke seg personer med autisme</a:t>
            </a:r>
            <a:r>
              <a:rPr lang="no"/>
              <a:t> til å bli programvaretestere.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4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no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5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</a:t>
            </a:r>
            <a:r>
              <a:rPr lang="no" sz="2800">
                <a:solidFill>
                  <a:schemeClr val="dk2"/>
                </a:solidFill>
              </a:rPr>
              <a:t>ne den rette jobben</a:t>
            </a:r>
            <a:endParaRPr/>
          </a:p>
        </p:txBody>
      </p:sp>
      <p:sp>
        <p:nvSpPr>
          <p:cNvPr id="107" name="Google Shape;107;p55"/>
          <p:cNvSpPr txBox="1"/>
          <p:nvPr>
            <p:ph idx="1" type="body"/>
          </p:nvPr>
        </p:nvSpPr>
        <p:spPr>
          <a:xfrm>
            <a:off x="893762" y="1373187"/>
            <a:ext cx="6462712" cy="3552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 sz="1600"/>
              <a:t>Det er ingen bransjer som autister ikke kan jobbe i. Hver enkelt autist bør kunne bestemme hva slags arbeid de er i stand til å påta seg og utføre</a:t>
            </a:r>
            <a:r>
              <a:rPr lang="no" sz="1600"/>
              <a:t>. </a:t>
            </a:r>
            <a:endParaRPr/>
          </a:p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-2857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o" sz="1600"/>
              <a:t>Hva er mine styrker?</a:t>
            </a:r>
            <a:endParaRPr/>
          </a:p>
          <a:p>
            <a:pPr indent="-2857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o" sz="1600"/>
              <a:t>Hvilke oppgaver klarer jeg best</a:t>
            </a:r>
            <a:r>
              <a:rPr lang="no" sz="1600"/>
              <a:t>?</a:t>
            </a:r>
            <a:endParaRPr/>
          </a:p>
          <a:p>
            <a:pPr indent="-2857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no" sz="1600"/>
              <a:t>Hvilket miljø jobber jeg best i</a:t>
            </a:r>
            <a:r>
              <a:rPr lang="no" sz="1600"/>
              <a:t>?</a:t>
            </a:r>
            <a:endParaRPr sz="1600"/>
          </a:p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55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109" name="Google Shape;10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566" y="2470702"/>
            <a:ext cx="2326586" cy="232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6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</a:t>
            </a:r>
            <a:r>
              <a:rPr lang="no" sz="2800">
                <a:solidFill>
                  <a:schemeClr val="dk2"/>
                </a:solidFill>
              </a:rPr>
              <a:t>ne den rette jobben</a:t>
            </a:r>
            <a:endParaRPr/>
          </a:p>
        </p:txBody>
      </p:sp>
      <p:sp>
        <p:nvSpPr>
          <p:cNvPr id="115" name="Google Shape;115;p56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116" name="Google Shape;116;p56"/>
          <p:cNvSpPr txBox="1"/>
          <p:nvPr/>
        </p:nvSpPr>
        <p:spPr>
          <a:xfrm>
            <a:off x="978011" y="1630573"/>
            <a:ext cx="3567600" cy="2893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Kontor</a:t>
            </a: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no"/>
              <a:t>kontorarbeid</a:t>
            </a: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Monteringsarbeid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Vedlikehold / Eiendomsforvaltning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Mattjenester / butikk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Hagearbeid</a:t>
            </a: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lands</a:t>
            </a:r>
            <a:r>
              <a:rPr lang="no"/>
              <a:t>kapsarbeid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</a:t>
            </a:r>
            <a:r>
              <a:rPr lang="no"/>
              <a:t>kanisk arbeid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Lager / Logistikk arbeid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Taxisjåfør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6"/>
          <p:cNvSpPr txBox="1"/>
          <p:nvPr/>
        </p:nvSpPr>
        <p:spPr>
          <a:xfrm>
            <a:off x="978010" y="1216025"/>
            <a:ext cx="64723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Mulige arbeidsfelt</a:t>
            </a: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8349" y="155730"/>
            <a:ext cx="1867018" cy="12446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9" name="Google Shape;11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7640" y="801431"/>
            <a:ext cx="1898741" cy="12628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0" name="Google Shape;12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3294" y="1689594"/>
            <a:ext cx="1846118" cy="12307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1" name="Google Shape;121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0727" y="2611634"/>
            <a:ext cx="1793901" cy="119686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2" name="Google Shape;122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58349" y="3408074"/>
            <a:ext cx="1988362" cy="132246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7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</a:t>
            </a:r>
            <a:r>
              <a:rPr lang="no" sz="2800">
                <a:solidFill>
                  <a:schemeClr val="dk2"/>
                </a:solidFill>
              </a:rPr>
              <a:t>ne den rette jobben</a:t>
            </a:r>
            <a:endParaRPr/>
          </a:p>
        </p:txBody>
      </p:sp>
      <p:sp>
        <p:nvSpPr>
          <p:cNvPr id="128" name="Google Shape;128;p57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129" name="Google Shape;129;p57"/>
          <p:cNvSpPr txBox="1"/>
          <p:nvPr/>
        </p:nvSpPr>
        <p:spPr>
          <a:xfrm>
            <a:off x="978010" y="1658402"/>
            <a:ext cx="3295800" cy="2893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Undervisning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</a:t>
            </a:r>
            <a:r>
              <a:rPr lang="no"/>
              <a:t>ikk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Vitenskap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Ingeniørvitenskap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</a:t>
            </a:r>
            <a:r>
              <a:rPr lang="no"/>
              <a:t>kologi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</a:t>
            </a:r>
            <a:r>
              <a:rPr lang="no"/>
              <a:t>ietekniker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no"/>
              <a:t>Dataprogrammerer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Statist</a:t>
            </a:r>
            <a:r>
              <a:rPr lang="no"/>
              <a:t>iker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7"/>
          <p:cNvSpPr txBox="1"/>
          <p:nvPr/>
        </p:nvSpPr>
        <p:spPr>
          <a:xfrm>
            <a:off x="978010" y="1216025"/>
            <a:ext cx="64723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no"/>
              <a:t>øytfungerende autistiske voksne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904" y="358775"/>
            <a:ext cx="1612297" cy="107234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32" name="Google Shape;13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1363" y="1431120"/>
            <a:ext cx="1653871" cy="110258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33" name="Google Shape;13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4668" y="2569619"/>
            <a:ext cx="1612297" cy="107066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34" name="Google Shape;134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1363" y="3593108"/>
            <a:ext cx="1653871" cy="110430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8"/>
          <p:cNvSpPr txBox="1"/>
          <p:nvPr>
            <p:ph type="title"/>
          </p:nvPr>
        </p:nvSpPr>
        <p:spPr>
          <a:xfrm>
            <a:off x="893762" y="358775"/>
            <a:ext cx="64627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 sz="2800">
                <a:solidFill>
                  <a:schemeClr val="dk2"/>
                </a:solidFill>
              </a:rPr>
              <a:t>Karrierefelt for personer med</a:t>
            </a:r>
            <a:r>
              <a:rPr lang="no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AS</a:t>
            </a:r>
            <a:r>
              <a:rPr lang="no" sz="2800">
                <a:solidFill>
                  <a:schemeClr val="dk2"/>
                </a:solidFill>
              </a:rPr>
              <a:t>F</a:t>
            </a:r>
            <a:endParaRPr/>
          </a:p>
        </p:txBody>
      </p:sp>
      <p:sp>
        <p:nvSpPr>
          <p:cNvPr id="140" name="Google Shape;140;p58"/>
          <p:cNvSpPr txBox="1"/>
          <p:nvPr>
            <p:ph idx="1" type="body"/>
          </p:nvPr>
        </p:nvSpPr>
        <p:spPr>
          <a:xfrm>
            <a:off x="893761" y="1373188"/>
            <a:ext cx="6964777" cy="29205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no"/>
              <a:t>     Det er en sterk trend mot yrker innenfor områdene naturvitenskap, geografi og datateknologi, sammenlignet med den generelle befolkning. Her dekker voksne med ASF et bredt spekter av yrkesområder</a:t>
            </a:r>
            <a:r>
              <a:rPr i="1" lang="no"/>
              <a:t>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no"/>
              <a:t>     Dette resultatet henger ikke sammen med stereotypen om at voksne med ASF bare finnes i mer teknisk orienterte, og ikke i sosialt orienterte yrker. Disse funnene er i tråd med en studie av Baldwin et. al, som også fant ut at voksne med ASF er ansatt i en rekke forskjellige yrkesmiljøer.</a:t>
            </a:r>
            <a:endParaRPr i="1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(Frank F; Baldwin)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58"/>
          <p:cNvSpPr txBox="1"/>
          <p:nvPr>
            <p:ph idx="12" type="sldNum"/>
          </p:nvPr>
        </p:nvSpPr>
        <p:spPr>
          <a:xfrm>
            <a:off x="8480425" y="4697412"/>
            <a:ext cx="549275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natalia</dc:creator>
</cp:coreProperties>
</file>