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5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Raleway"/>
      <p:regular r:id="rId24"/>
      <p:bold r:id="rId25"/>
      <p:italic r:id="rId26"/>
      <p:boldItalic r:id="rId27"/>
    </p:embeddedFont>
    <p:embeddedFont>
      <p:font typeface="Lato"/>
      <p:regular r:id="rId28"/>
      <p:bold r:id="rId29"/>
      <p:italic r:id="rId30"/>
      <p:boldItalic r:id="rId31"/>
    </p:embeddedFont>
    <p:embeddedFont>
      <p:font typeface="Montserra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36" roundtripDataSignature="AMtx7mi4mdiQb0zoDfF1ITRg7QqL3ibP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aleway-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Lato-regular.fntdata"/><Relationship Id="rId27" Type="http://schemas.openxmlformats.org/officeDocument/2006/relationships/font" Target="fonts/Raleway-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a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4.xml"/><Relationship Id="rId33" Type="http://schemas.openxmlformats.org/officeDocument/2006/relationships/font" Target="fonts/Montserrat-bold.fntdata"/><Relationship Id="rId10" Type="http://schemas.openxmlformats.org/officeDocument/2006/relationships/slide" Target="slides/slide3.xml"/><Relationship Id="rId32" Type="http://schemas.openxmlformats.org/officeDocument/2006/relationships/font" Target="fonts/Montserrat-regular.fntdata"/><Relationship Id="rId13" Type="http://schemas.openxmlformats.org/officeDocument/2006/relationships/slide" Target="slides/slide6.xml"/><Relationship Id="rId35" Type="http://schemas.openxmlformats.org/officeDocument/2006/relationships/font" Target="fonts/Montserrat-boldItalic.fntdata"/><Relationship Id="rId12" Type="http://schemas.openxmlformats.org/officeDocument/2006/relationships/slide" Target="slides/slide5.xml"/><Relationship Id="rId34" Type="http://schemas.openxmlformats.org/officeDocument/2006/relationships/font" Target="fonts/Montserrat-italic.fntdata"/><Relationship Id="rId15" Type="http://schemas.openxmlformats.org/officeDocument/2006/relationships/slide" Target="slides/slide8.xml"/><Relationship Id="rId14" Type="http://schemas.openxmlformats.org/officeDocument/2006/relationships/slide" Target="slides/slide7.xml"/><Relationship Id="rId36"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 name="Google Shape;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ecd83dbe3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g12ecd83dbe3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ecd83dbe3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g12ecd83dbe3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2ecd83dbe3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g12ecd83dbe3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ecd83dbe3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g12ecd83dbe3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2ecd83dbe3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g12ecd83dbe3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ecd83dbe3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g12ecd83dbe3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ecd83dbe3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g12ecd83dbe3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2ecd83dbe3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g12ecd83dbe3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2ecd83dbe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g12ecd83dbe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ecd83dbe3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 name="Google Shape;84;g12ecd83dbe3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ecd83dbe3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g12ecd83dbe3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ecd83dbe3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g12ecd83dbe3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ecd83dbe3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g12ecd83dbe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2" name="Shape 12"/>
        <p:cNvGrpSpPr/>
        <p:nvPr/>
      </p:nvGrpSpPr>
      <p:grpSpPr>
        <a:xfrm>
          <a:off x="0" y="0"/>
          <a:ext cx="0" cy="0"/>
          <a:chOff x="0" y="0"/>
          <a:chExt cx="0" cy="0"/>
        </a:xfrm>
      </p:grpSpPr>
      <p:sp>
        <p:nvSpPr>
          <p:cNvPr id="13" name="Google Shape;13;p32"/>
          <p:cNvSpPr txBox="1"/>
          <p:nvPr>
            <p:ph type="ctrTitle"/>
          </p:nvPr>
        </p:nvSpPr>
        <p:spPr>
          <a:xfrm>
            <a:off x="645225" y="2762725"/>
            <a:ext cx="6736500" cy="115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42"/>
          <p:cNvSpPr txBox="1"/>
          <p:nvPr>
            <p:ph type="title"/>
          </p:nvPr>
        </p:nvSpPr>
        <p:spPr>
          <a:xfrm>
            <a:off x="893700" y="3583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4" name="Google Shape;24;p42"/>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Clr>
                <a:schemeClr val="accent6"/>
              </a:buClr>
              <a:buSzPts val="1800"/>
              <a:buChar char="▷"/>
              <a:defRPr>
                <a:solidFill>
                  <a:schemeClr val="dk1"/>
                </a:solidFill>
              </a:defRPr>
            </a:lvl1pPr>
            <a:lvl2pPr indent="-381000" lvl="1" marL="914400" algn="l">
              <a:lnSpc>
                <a:spcPct val="100000"/>
              </a:lnSpc>
              <a:spcBef>
                <a:spcPts val="0"/>
              </a:spcBef>
              <a:spcAft>
                <a:spcPts val="0"/>
              </a:spcAft>
              <a:buClr>
                <a:schemeClr val="dk1"/>
              </a:buClr>
              <a:buSzPts val="2400"/>
              <a:buChar char="○"/>
              <a:defRPr>
                <a:solidFill>
                  <a:schemeClr val="dk1"/>
                </a:solidFill>
              </a:defRPr>
            </a:lvl2pPr>
            <a:lvl3pPr indent="-381000" lvl="2" marL="1371600" algn="l">
              <a:lnSpc>
                <a:spcPct val="100000"/>
              </a:lnSpc>
              <a:spcBef>
                <a:spcPts val="0"/>
              </a:spcBef>
              <a:spcAft>
                <a:spcPts val="0"/>
              </a:spcAft>
              <a:buClr>
                <a:schemeClr val="dk1"/>
              </a:buClr>
              <a:buSzPts val="2400"/>
              <a:buChar char="■"/>
              <a:defRPr>
                <a:solidFill>
                  <a:schemeClr val="dk1"/>
                </a:solidFill>
              </a:defRPr>
            </a:lvl3pPr>
            <a:lvl4pPr indent="-381000" lvl="3" marL="1828800" algn="l">
              <a:lnSpc>
                <a:spcPct val="100000"/>
              </a:lnSpc>
              <a:spcBef>
                <a:spcPts val="0"/>
              </a:spcBef>
              <a:spcAft>
                <a:spcPts val="0"/>
              </a:spcAft>
              <a:buClr>
                <a:schemeClr val="dk1"/>
              </a:buClr>
              <a:buSzPts val="2400"/>
              <a:buChar char="●"/>
              <a:defRPr>
                <a:solidFill>
                  <a:schemeClr val="dk1"/>
                </a:solidFill>
              </a:defRPr>
            </a:lvl4pPr>
            <a:lvl5pPr indent="-381000" lvl="4" marL="2286000" algn="l">
              <a:lnSpc>
                <a:spcPct val="100000"/>
              </a:lnSpc>
              <a:spcBef>
                <a:spcPts val="0"/>
              </a:spcBef>
              <a:spcAft>
                <a:spcPts val="0"/>
              </a:spcAft>
              <a:buClr>
                <a:schemeClr val="dk1"/>
              </a:buClr>
              <a:buSzPts val="2400"/>
              <a:buChar char="○"/>
              <a:defRPr>
                <a:solidFill>
                  <a:schemeClr val="dk1"/>
                </a:solidFill>
              </a:defRPr>
            </a:lvl5pPr>
            <a:lvl6pPr indent="-381000" lvl="5" marL="2743200" algn="l">
              <a:lnSpc>
                <a:spcPct val="100000"/>
              </a:lnSpc>
              <a:spcBef>
                <a:spcPts val="0"/>
              </a:spcBef>
              <a:spcAft>
                <a:spcPts val="0"/>
              </a:spcAft>
              <a:buClr>
                <a:schemeClr val="dk1"/>
              </a:buClr>
              <a:buSzPts val="2400"/>
              <a:buChar char="■"/>
              <a:defRPr>
                <a:solidFill>
                  <a:schemeClr val="dk1"/>
                </a:solidFill>
              </a:defRPr>
            </a:lvl6pPr>
            <a:lvl7pPr indent="-381000" lvl="6" marL="3200400" algn="l">
              <a:lnSpc>
                <a:spcPct val="100000"/>
              </a:lnSpc>
              <a:spcBef>
                <a:spcPts val="0"/>
              </a:spcBef>
              <a:spcAft>
                <a:spcPts val="0"/>
              </a:spcAft>
              <a:buClr>
                <a:schemeClr val="dk1"/>
              </a:buClr>
              <a:buSzPts val="2400"/>
              <a:buChar char="●"/>
              <a:defRPr>
                <a:solidFill>
                  <a:schemeClr val="dk1"/>
                </a:solidFill>
              </a:defRPr>
            </a:lvl7pPr>
            <a:lvl8pPr indent="-381000" lvl="7" marL="3657600" algn="l">
              <a:lnSpc>
                <a:spcPct val="100000"/>
              </a:lnSpc>
              <a:spcBef>
                <a:spcPts val="0"/>
              </a:spcBef>
              <a:spcAft>
                <a:spcPts val="0"/>
              </a:spcAft>
              <a:buClr>
                <a:schemeClr val="dk1"/>
              </a:buClr>
              <a:buSzPts val="2400"/>
              <a:buChar char="○"/>
              <a:defRPr>
                <a:solidFill>
                  <a:schemeClr val="dk1"/>
                </a:solidFill>
              </a:defRPr>
            </a:lvl8pPr>
            <a:lvl9pPr indent="-381000" lvl="8" marL="4114800" algn="l">
              <a:lnSpc>
                <a:spcPct val="100000"/>
              </a:lnSpc>
              <a:spcBef>
                <a:spcPts val="0"/>
              </a:spcBef>
              <a:spcAft>
                <a:spcPts val="0"/>
              </a:spcAft>
              <a:buClr>
                <a:schemeClr val="dk1"/>
              </a:buClr>
              <a:buSzPts val="2400"/>
              <a:buChar char="■"/>
              <a:defRPr>
                <a:solidFill>
                  <a:schemeClr val="dk1"/>
                </a:solidFill>
              </a:defRPr>
            </a:lvl9pPr>
          </a:lstStyle>
          <a:p/>
        </p:txBody>
      </p:sp>
      <p:sp>
        <p:nvSpPr>
          <p:cNvPr id="25" name="Google Shape;25;p42"/>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4" name="Shape 34"/>
        <p:cNvGrpSpPr/>
        <p:nvPr/>
      </p:nvGrpSpPr>
      <p:grpSpPr>
        <a:xfrm>
          <a:off x="0" y="0"/>
          <a:ext cx="0" cy="0"/>
          <a:chOff x="0" y="0"/>
          <a:chExt cx="0" cy="0"/>
        </a:xfrm>
      </p:grpSpPr>
      <p:sp>
        <p:nvSpPr>
          <p:cNvPr id="35" name="Google Shape;35;p34"/>
          <p:cNvSpPr txBox="1"/>
          <p:nvPr>
            <p:ph type="title"/>
          </p:nvPr>
        </p:nvSpPr>
        <p:spPr>
          <a:xfrm>
            <a:off x="893700" y="3583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6" name="Google Shape;36;p34"/>
          <p:cNvSpPr txBox="1"/>
          <p:nvPr>
            <p:ph idx="1" type="body"/>
          </p:nvPr>
        </p:nvSpPr>
        <p:spPr>
          <a:xfrm>
            <a:off x="893625" y="1200150"/>
            <a:ext cx="3136800" cy="3725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37" name="Google Shape;37;p34"/>
          <p:cNvSpPr txBox="1"/>
          <p:nvPr>
            <p:ph idx="2" type="body"/>
          </p:nvPr>
        </p:nvSpPr>
        <p:spPr>
          <a:xfrm>
            <a:off x="4219456" y="1200150"/>
            <a:ext cx="3136800" cy="3725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38" name="Google Shape;38;p34"/>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nvSpPr>
        <p:spPr>
          <a:xfrm>
            <a:off x="5938837" y="2533650"/>
            <a:ext cx="720725" cy="762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31"/>
          <p:cNvSpPr txBox="1"/>
          <p:nvPr/>
        </p:nvSpPr>
        <p:spPr>
          <a:xfrm>
            <a:off x="6659562" y="2533650"/>
            <a:ext cx="722312" cy="762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31"/>
          <p:cNvSpPr txBox="1"/>
          <p:nvPr/>
        </p:nvSpPr>
        <p:spPr>
          <a:xfrm>
            <a:off x="0" y="2533650"/>
            <a:ext cx="722312" cy="76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31"/>
          <p:cNvSpPr txBox="1"/>
          <p:nvPr/>
        </p:nvSpPr>
        <p:spPr>
          <a:xfrm>
            <a:off x="720725" y="2533650"/>
            <a:ext cx="5218112" cy="76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31"/>
          <p:cNvSpPr txBox="1"/>
          <p:nvPr>
            <p:ph type="title"/>
          </p:nvPr>
        </p:nvSpPr>
        <p:spPr>
          <a:xfrm>
            <a:off x="893762" y="358775"/>
            <a:ext cx="6462712"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31"/>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41"/>
          <p:cNvSpPr txBox="1"/>
          <p:nvPr/>
        </p:nvSpPr>
        <p:spPr>
          <a:xfrm>
            <a:off x="7356475" y="5065712"/>
            <a:ext cx="893762" cy="77787"/>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1"/>
          <p:cNvSpPr txBox="1"/>
          <p:nvPr/>
        </p:nvSpPr>
        <p:spPr>
          <a:xfrm>
            <a:off x="8250237" y="5065712"/>
            <a:ext cx="893762" cy="77787"/>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1"/>
          <p:cNvSpPr txBox="1"/>
          <p:nvPr/>
        </p:nvSpPr>
        <p:spPr>
          <a:xfrm>
            <a:off x="0" y="5065712"/>
            <a:ext cx="893762" cy="77787"/>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41"/>
          <p:cNvSpPr txBox="1"/>
          <p:nvPr/>
        </p:nvSpPr>
        <p:spPr>
          <a:xfrm>
            <a:off x="893762" y="5065712"/>
            <a:ext cx="6462712" cy="7778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1"/>
          <p:cNvSpPr txBox="1"/>
          <p:nvPr>
            <p:ph type="title"/>
          </p:nvPr>
        </p:nvSpPr>
        <p:spPr>
          <a:xfrm>
            <a:off x="893762" y="358775"/>
            <a:ext cx="6462712"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41"/>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41"/>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33"/>
          <p:cNvSpPr txBox="1"/>
          <p:nvPr/>
        </p:nvSpPr>
        <p:spPr>
          <a:xfrm>
            <a:off x="7356475" y="5065712"/>
            <a:ext cx="893762" cy="77787"/>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3"/>
          <p:cNvSpPr txBox="1"/>
          <p:nvPr/>
        </p:nvSpPr>
        <p:spPr>
          <a:xfrm>
            <a:off x="8250237" y="5065712"/>
            <a:ext cx="893762" cy="77787"/>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3"/>
          <p:cNvSpPr txBox="1"/>
          <p:nvPr/>
        </p:nvSpPr>
        <p:spPr>
          <a:xfrm>
            <a:off x="0" y="5065712"/>
            <a:ext cx="893762" cy="77787"/>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3"/>
          <p:cNvSpPr txBox="1"/>
          <p:nvPr/>
        </p:nvSpPr>
        <p:spPr>
          <a:xfrm>
            <a:off x="893762" y="5065712"/>
            <a:ext cx="6462712" cy="7778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3"/>
          <p:cNvSpPr txBox="1"/>
          <p:nvPr>
            <p:ph type="title"/>
          </p:nvPr>
        </p:nvSpPr>
        <p:spPr>
          <a:xfrm>
            <a:off x="893762" y="358775"/>
            <a:ext cx="6462712"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33"/>
          <p:cNvSpPr txBox="1"/>
          <p:nvPr>
            <p:ph idx="1" type="body"/>
          </p:nvPr>
        </p:nvSpPr>
        <p:spPr>
          <a:xfrm>
            <a:off x="893762" y="1373187"/>
            <a:ext cx="6462712" cy="35528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33"/>
          <p:cNvSpPr txBox="1"/>
          <p:nvPr>
            <p:ph idx="12" type="sldNum"/>
          </p:nvPr>
        </p:nvSpPr>
        <p:spPr>
          <a:xfrm>
            <a:off x="8480425" y="4697412"/>
            <a:ext cx="549275" cy="312737"/>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97ABBC"/>
              </a:buClr>
              <a:buSzPts val="1300"/>
              <a:buFont typeface="Lato"/>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
          <p:cNvSpPr txBox="1"/>
          <p:nvPr>
            <p:ph type="ctrTitle"/>
          </p:nvPr>
        </p:nvSpPr>
        <p:spPr>
          <a:xfrm>
            <a:off x="107950" y="2751800"/>
            <a:ext cx="8970000" cy="159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400"/>
              <a:buNone/>
            </a:pPr>
            <a:r>
              <a:rPr lang="en-US">
                <a:solidFill>
                  <a:srgbClr val="2185C5"/>
                </a:solidFill>
                <a:latin typeface="Raleway"/>
                <a:ea typeface="Raleway"/>
                <a:cs typeface="Raleway"/>
                <a:sym typeface="Raleway"/>
              </a:rPr>
              <a:t>2</a:t>
            </a:r>
            <a:r>
              <a:rPr lang="en-US">
                <a:solidFill>
                  <a:srgbClr val="2185C5"/>
                </a:solidFill>
                <a:latin typeface="Raleway"/>
                <a:ea typeface="Raleway"/>
                <a:cs typeface="Raleway"/>
                <a:sym typeface="Raleway"/>
              </a:rPr>
              <a:t>. 1 REKRUTTERINGSPROSESSEN</a:t>
            </a:r>
            <a:endParaRPr sz="3800"/>
          </a:p>
        </p:txBody>
      </p:sp>
      <p:sp>
        <p:nvSpPr>
          <p:cNvPr id="44" name="Google Shape;44;p1"/>
          <p:cNvSpPr txBox="1"/>
          <p:nvPr/>
        </p:nvSpPr>
        <p:spPr>
          <a:xfrm>
            <a:off x="7831207" y="97250"/>
            <a:ext cx="1312800" cy="5556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Montserrat"/>
              <a:buNone/>
            </a:pPr>
            <a:r>
              <a:rPr b="0" i="0" lang="en-US" sz="1400" u="none" cap="none" strike="noStrike">
                <a:solidFill>
                  <a:schemeClr val="dk1"/>
                </a:solidFill>
                <a:latin typeface="Montserrat"/>
                <a:ea typeface="Montserrat"/>
                <a:cs typeface="Montserrat"/>
                <a:sym typeface="Montserrat"/>
              </a:rPr>
              <a:t>Logo</a:t>
            </a:r>
            <a:endParaRPr b="0" i="0" sz="1400" u="none" cap="none" strike="noStrike">
              <a:solidFill>
                <a:srgbClr val="000000"/>
              </a:solidFill>
              <a:latin typeface="Arial"/>
              <a:ea typeface="Arial"/>
              <a:cs typeface="Arial"/>
              <a:sym typeface="Arial"/>
            </a:endParaRPr>
          </a:p>
        </p:txBody>
      </p:sp>
      <p:pic>
        <p:nvPicPr>
          <p:cNvPr id="45" name="Google Shape;45;p1"/>
          <p:cNvPicPr preferRelativeResize="0"/>
          <p:nvPr/>
        </p:nvPicPr>
        <p:blipFill rotWithShape="1">
          <a:blip r:embed="rId3">
            <a:alphaModFix/>
          </a:blip>
          <a:srcRect b="0" l="0" r="0" t="0"/>
          <a:stretch/>
        </p:blipFill>
        <p:spPr>
          <a:xfrm>
            <a:off x="107950" y="4803775"/>
            <a:ext cx="1339850" cy="339725"/>
          </a:xfrm>
          <a:prstGeom prst="rect">
            <a:avLst/>
          </a:prstGeom>
          <a:noFill/>
          <a:ln>
            <a:noFill/>
          </a:ln>
        </p:spPr>
      </p:pic>
      <p:pic>
        <p:nvPicPr>
          <p:cNvPr id="46" name="Google Shape;46;p1"/>
          <p:cNvPicPr preferRelativeResize="0"/>
          <p:nvPr/>
        </p:nvPicPr>
        <p:blipFill rotWithShape="1">
          <a:blip r:embed="rId4">
            <a:alphaModFix/>
          </a:blip>
          <a:srcRect b="26467" l="23919" r="24685" t="25361"/>
          <a:stretch/>
        </p:blipFill>
        <p:spPr>
          <a:xfrm>
            <a:off x="0" y="0"/>
            <a:ext cx="1258887" cy="627062"/>
          </a:xfrm>
          <a:prstGeom prst="rect">
            <a:avLst/>
          </a:prstGeom>
          <a:noFill/>
          <a:ln>
            <a:noFill/>
          </a:ln>
        </p:spPr>
      </p:pic>
      <p:sp>
        <p:nvSpPr>
          <p:cNvPr id="47" name="Google Shape;47;p1"/>
          <p:cNvSpPr txBox="1"/>
          <p:nvPr/>
        </p:nvSpPr>
        <p:spPr>
          <a:xfrm>
            <a:off x="1476375" y="4732337"/>
            <a:ext cx="525621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72C4"/>
              </a:buClr>
              <a:buSzPts val="700"/>
              <a:buFont typeface="Arial"/>
              <a:buNone/>
            </a:pPr>
            <a:r>
              <a:rPr b="1" i="0" lang="en-US" sz="700" u="none" cap="none" strike="noStrike">
                <a:solidFill>
                  <a:srgbClr val="4472C4"/>
                </a:solidFill>
                <a:latin typeface="Arial"/>
                <a:ea typeface="Arial"/>
                <a:cs typeface="Arial"/>
                <a:sym typeface="Arial"/>
              </a:rPr>
              <a:t>Project: 2020-1-NO01-KA204-076508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4472C4"/>
              </a:buClr>
              <a:buSzPts val="700"/>
              <a:buFont typeface="Arial"/>
              <a:buNone/>
            </a:pPr>
            <a:r>
              <a:rPr b="0" i="0" lang="en-US" sz="700" u="none" cap="none" strike="noStrike">
                <a:solidFill>
                  <a:srgbClr val="4472C4"/>
                </a:solidFill>
                <a:latin typeface="Arial"/>
                <a:ea typeface="Arial"/>
                <a:cs typeface="Arial"/>
                <a:sym typeface="Arial"/>
              </a:rPr>
              <a:t>This project has been funded with support from the European Commission. This publication reflects the views only of the author,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4472C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4472C4"/>
              </a:solidFill>
              <a:latin typeface="Arial"/>
              <a:ea typeface="Arial"/>
              <a:cs typeface="Arial"/>
              <a:sym typeface="Arial"/>
            </a:endParaRPr>
          </a:p>
        </p:txBody>
      </p:sp>
      <p:pic>
        <p:nvPicPr>
          <p:cNvPr id="48" name="Google Shape;48;p1"/>
          <p:cNvPicPr preferRelativeResize="0"/>
          <p:nvPr/>
        </p:nvPicPr>
        <p:blipFill rotWithShape="1">
          <a:blip r:embed="rId5">
            <a:alphaModFix/>
          </a:blip>
          <a:srcRect b="0" l="0" r="0" t="0"/>
          <a:stretch/>
        </p:blipFill>
        <p:spPr>
          <a:xfrm>
            <a:off x="7717450" y="0"/>
            <a:ext cx="1312877" cy="82155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2ecd83dbe3_0_78"/>
          <p:cNvSpPr txBox="1"/>
          <p:nvPr>
            <p:ph idx="1" type="body"/>
          </p:nvPr>
        </p:nvSpPr>
        <p:spPr>
          <a:xfrm>
            <a:off x="893750" y="951075"/>
            <a:ext cx="2897100" cy="374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t/>
            </a:r>
            <a:endParaRPr sz="1800">
              <a:solidFill>
                <a:srgbClr val="677480"/>
              </a:solidFill>
              <a:latin typeface="Lato"/>
              <a:ea typeface="Lato"/>
              <a:cs typeface="Lato"/>
              <a:sym typeface="Lato"/>
            </a:endParaRPr>
          </a:p>
          <a:p>
            <a:pPr indent="0" lvl="0" marL="0" rtl="0" algn="l">
              <a:lnSpc>
                <a:spcPct val="100000"/>
              </a:lnSpc>
              <a:spcBef>
                <a:spcPts val="600"/>
              </a:spcBef>
              <a:spcAft>
                <a:spcPts val="0"/>
              </a:spcAft>
              <a:buNone/>
            </a:pPr>
            <a:r>
              <a:rPr lang="en-US" sz="1800">
                <a:solidFill>
                  <a:srgbClr val="677480"/>
                </a:solidFill>
                <a:highlight>
                  <a:srgbClr val="F8F9FA"/>
                </a:highlight>
                <a:latin typeface="Lato"/>
                <a:ea typeface="Lato"/>
                <a:cs typeface="Lato"/>
                <a:sym typeface="Lato"/>
              </a:rPr>
              <a:t>Virtuelle  intervjuer kan redusere stress og tilby mer informasjon til den ansatte</a:t>
            </a:r>
            <a:r>
              <a:rPr lang="en-US" sz="2100">
                <a:solidFill>
                  <a:srgbClr val="202124"/>
                </a:solidFill>
                <a:highlight>
                  <a:srgbClr val="F8F9FA"/>
                </a:highlight>
              </a:rPr>
              <a:t>.</a:t>
            </a:r>
            <a:endParaRPr sz="2100">
              <a:solidFill>
                <a:srgbClr val="202124"/>
              </a:solidFill>
              <a:highlight>
                <a:srgbClr val="F8F9FA"/>
              </a:highlight>
            </a:endParaRPr>
          </a:p>
          <a:p>
            <a:pPr indent="0" lvl="0" marL="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24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118" name="Google Shape;118;g12ecd83dbe3_0_78"/>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119" name="Google Shape;119;g12ecd83dbe3_0_78"/>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pic>
        <p:nvPicPr>
          <p:cNvPr id="120" name="Google Shape;120;g12ecd83dbe3_0_78"/>
          <p:cNvPicPr preferRelativeResize="0"/>
          <p:nvPr/>
        </p:nvPicPr>
        <p:blipFill rotWithShape="1">
          <a:blip r:embed="rId4">
            <a:alphaModFix/>
          </a:blip>
          <a:srcRect b="0" l="0" r="0" t="0"/>
          <a:stretch/>
        </p:blipFill>
        <p:spPr>
          <a:xfrm>
            <a:off x="3943250" y="627075"/>
            <a:ext cx="5048350" cy="3272375"/>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2ecd83dbe3_0_97"/>
          <p:cNvSpPr txBox="1"/>
          <p:nvPr>
            <p:ph idx="1" type="body"/>
          </p:nvPr>
        </p:nvSpPr>
        <p:spPr>
          <a:xfrm>
            <a:off x="893750" y="1569301"/>
            <a:ext cx="6462600" cy="31281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0" marR="38100" rtl="0" algn="l">
              <a:lnSpc>
                <a:spcPct val="128571"/>
              </a:lnSpc>
              <a:spcBef>
                <a:spcPts val="0"/>
              </a:spcBef>
              <a:spcAft>
                <a:spcPts val="0"/>
              </a:spcAft>
              <a:buNone/>
            </a:pPr>
            <a:r>
              <a:rPr lang="en-US" sz="1800">
                <a:solidFill>
                  <a:srgbClr val="677480"/>
                </a:solidFill>
                <a:latin typeface="Lato"/>
                <a:ea typeface="Lato"/>
                <a:cs typeface="Lato"/>
                <a:sym typeface="Lato"/>
              </a:rPr>
              <a:t>Når du kommuniserer med ASF-kandidaten, sørg for at du bruker korte, spesifikke og verbale instruksjoner. Forbered detaljerte og eksakte spørsmål. Ord er viktig, planlegg instruksjonene for å samle ferdighetskompetanse på forhånd. Sørg for lite rom for tolkning, dersom kandidaten føler seg usikker, legg til rette for mulighet for spørsmål og svar.</a:t>
            </a:r>
            <a:endParaRPr sz="1800">
              <a:solidFill>
                <a:srgbClr val="677480"/>
              </a:solidFill>
              <a:latin typeface="Lato"/>
              <a:ea typeface="Lato"/>
              <a:cs typeface="Lato"/>
              <a:sym typeface="Lato"/>
            </a:endParaRPr>
          </a:p>
          <a:p>
            <a:pPr indent="0" lvl="0" marL="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24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b="0" i="0" sz="2400" u="none">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126" name="Google Shape;126;g12ecd83dbe3_0_97"/>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127" name="Google Shape;127;g12ecd83dbe3_0_97"/>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2ecd83dbe3_0_109"/>
          <p:cNvSpPr txBox="1"/>
          <p:nvPr>
            <p:ph idx="1" type="body"/>
          </p:nvPr>
        </p:nvSpPr>
        <p:spPr>
          <a:xfrm>
            <a:off x="893750" y="896725"/>
            <a:ext cx="4051800" cy="38007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US" sz="2100">
                <a:latin typeface="Lato"/>
                <a:ea typeface="Lato"/>
                <a:cs typeface="Lato"/>
                <a:sym typeface="Lato"/>
              </a:rPr>
              <a:t>G</a:t>
            </a:r>
            <a:r>
              <a:rPr lang="en-US" sz="2100">
                <a:latin typeface="Lato"/>
                <a:ea typeface="Lato"/>
                <a:cs typeface="Lato"/>
                <a:sym typeface="Lato"/>
              </a:rPr>
              <a:t>i klare tidsrammer for oppgaven som skal løses</a:t>
            </a:r>
            <a:r>
              <a:rPr lang="en-US" sz="2100">
                <a:solidFill>
                  <a:srgbClr val="677480"/>
                </a:solidFill>
                <a:latin typeface="Lato"/>
                <a:ea typeface="Lato"/>
                <a:cs typeface="Lato"/>
                <a:sym typeface="Lato"/>
              </a:rPr>
              <a:t> s</a:t>
            </a:r>
            <a:r>
              <a:rPr lang="en-US" sz="2100">
                <a:solidFill>
                  <a:srgbClr val="677480"/>
                </a:solidFill>
                <a:latin typeface="Lato"/>
                <a:ea typeface="Lato"/>
                <a:cs typeface="Lato"/>
                <a:sym typeface="Lato"/>
              </a:rPr>
              <a:t>om forberedelse av vurderingsprosesser. Dette er et eksempel på viktigheten av tydelig kommunikasjon og bidrar til å redusere usikkerhet.</a:t>
            </a:r>
            <a:endParaRPr sz="21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24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24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b="0" i="0" sz="2400" u="none">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133" name="Google Shape;133;g12ecd83dbe3_0_109"/>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134" name="Google Shape;134;g12ecd83dbe3_0_109"/>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pic>
        <p:nvPicPr>
          <p:cNvPr id="135" name="Google Shape;135;g12ecd83dbe3_0_109"/>
          <p:cNvPicPr preferRelativeResize="0"/>
          <p:nvPr/>
        </p:nvPicPr>
        <p:blipFill rotWithShape="1">
          <a:blip r:embed="rId4">
            <a:alphaModFix/>
          </a:blip>
          <a:srcRect b="0" l="0" r="0" t="0"/>
          <a:stretch/>
        </p:blipFill>
        <p:spPr>
          <a:xfrm>
            <a:off x="5097950" y="896725"/>
            <a:ext cx="3893650" cy="3152175"/>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2ecd83dbe3_0_115"/>
          <p:cNvSpPr txBox="1"/>
          <p:nvPr>
            <p:ph idx="1" type="body"/>
          </p:nvPr>
        </p:nvSpPr>
        <p:spPr>
          <a:xfrm>
            <a:off x="893750" y="706525"/>
            <a:ext cx="2802000" cy="39909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0" marR="38100" rtl="0" algn="l">
              <a:lnSpc>
                <a:spcPct val="128571"/>
              </a:lnSpc>
              <a:spcBef>
                <a:spcPts val="0"/>
              </a:spcBef>
              <a:spcAft>
                <a:spcPts val="0"/>
              </a:spcAft>
              <a:buNone/>
            </a:pPr>
            <a:r>
              <a:rPr lang="en-US" sz="1800">
                <a:solidFill>
                  <a:srgbClr val="677480"/>
                </a:solidFill>
                <a:latin typeface="Lato"/>
                <a:ea typeface="Lato"/>
                <a:cs typeface="Lato"/>
                <a:sym typeface="Lato"/>
              </a:rPr>
              <a:t>Gamification brukes i økende grad i vurdering og utvelgelse knyttet til jobbrekruttering. Det kan øke engasjementet, redusere stress og åpne for innsamling av mer data.</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24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141" name="Google Shape;141;g12ecd83dbe3_0_115"/>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142" name="Google Shape;142;g12ecd83dbe3_0_115"/>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pic>
        <p:nvPicPr>
          <p:cNvPr id="143" name="Google Shape;143;g12ecd83dbe3_0_115"/>
          <p:cNvPicPr preferRelativeResize="0"/>
          <p:nvPr/>
        </p:nvPicPr>
        <p:blipFill rotWithShape="1">
          <a:blip r:embed="rId4">
            <a:alphaModFix/>
          </a:blip>
          <a:srcRect b="0" l="0" r="0" t="0"/>
          <a:stretch/>
        </p:blipFill>
        <p:spPr>
          <a:xfrm>
            <a:off x="3695750" y="706525"/>
            <a:ext cx="5299101" cy="4184774"/>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2ecd83dbe3_0_121"/>
          <p:cNvSpPr txBox="1"/>
          <p:nvPr>
            <p:ph idx="1" type="body"/>
          </p:nvPr>
        </p:nvSpPr>
        <p:spPr>
          <a:xfrm>
            <a:off x="893750" y="846800"/>
            <a:ext cx="3005700" cy="3850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600"/>
              </a:spcBef>
              <a:spcAft>
                <a:spcPts val="0"/>
              </a:spcAft>
              <a:buNone/>
            </a:pPr>
            <a:r>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None/>
            </a:pPr>
            <a:r>
              <a:rPr lang="en-US" sz="1800">
                <a:solidFill>
                  <a:srgbClr val="677480"/>
                </a:solidFill>
                <a:highlight>
                  <a:srgbClr val="F8F9FA"/>
                </a:highlight>
                <a:latin typeface="Lato"/>
                <a:ea typeface="Lato"/>
                <a:cs typeface="Lato"/>
                <a:sym typeface="Lato"/>
              </a:rPr>
              <a:t>Forskning viser at mange ledere føler seg usikre når de håndterer nevrodiverse kandidater. Det kan være nyttig å bruke en profesjonell person med kompetanse på ASF som forbereder og gjennomfører vurderings- og utvelgelsesprosessen.</a:t>
            </a:r>
            <a:endParaRPr sz="1800">
              <a:solidFill>
                <a:srgbClr val="677480"/>
              </a:solidFill>
              <a:highlight>
                <a:srgbClr val="F8F9FA"/>
              </a:highlight>
              <a:latin typeface="Lato"/>
              <a:ea typeface="Lato"/>
              <a:cs typeface="Lato"/>
              <a:sym typeface="Lato"/>
            </a:endParaRPr>
          </a:p>
          <a:p>
            <a:pPr indent="0" lvl="0" marL="457200" rtl="0" algn="l">
              <a:lnSpc>
                <a:spcPct val="100000"/>
              </a:lnSpc>
              <a:spcBef>
                <a:spcPts val="600"/>
              </a:spcBef>
              <a:spcAft>
                <a:spcPts val="0"/>
              </a:spcAft>
              <a:buSzPts val="1800"/>
              <a:buNone/>
            </a:pPr>
            <a:r>
              <a:rPr lang="en-US" sz="1800">
                <a:solidFill>
                  <a:srgbClr val="677480"/>
                </a:solidFill>
                <a:latin typeface="Lato"/>
                <a:ea typeface="Lato"/>
                <a:cs typeface="Lato"/>
                <a:sym typeface="Lato"/>
              </a:rPr>
              <a:t>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24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149" name="Google Shape;149;g12ecd83dbe3_0_121"/>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150" name="Google Shape;150;g12ecd83dbe3_0_121"/>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pic>
        <p:nvPicPr>
          <p:cNvPr id="151" name="Google Shape;151;g12ecd83dbe3_0_121"/>
          <p:cNvPicPr preferRelativeResize="0"/>
          <p:nvPr/>
        </p:nvPicPr>
        <p:blipFill rotWithShape="1">
          <a:blip r:embed="rId4">
            <a:alphaModFix/>
          </a:blip>
          <a:srcRect b="0" l="0" r="0" t="0"/>
          <a:stretch/>
        </p:blipFill>
        <p:spPr>
          <a:xfrm>
            <a:off x="4572000" y="932625"/>
            <a:ext cx="2384500" cy="3576749"/>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2ecd83dbe3_0_72"/>
          <p:cNvSpPr txBox="1"/>
          <p:nvPr>
            <p:ph idx="1" type="body"/>
          </p:nvPr>
        </p:nvSpPr>
        <p:spPr>
          <a:xfrm>
            <a:off x="893750" y="804975"/>
            <a:ext cx="3739500" cy="38925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0" marR="38100" rtl="0" algn="l">
              <a:lnSpc>
                <a:spcPct val="128571"/>
              </a:lnSpc>
              <a:spcBef>
                <a:spcPts val="0"/>
              </a:spcBef>
              <a:spcAft>
                <a:spcPts val="0"/>
              </a:spcAft>
              <a:buNone/>
            </a:pPr>
            <a:r>
              <a:rPr lang="en-US" sz="1800">
                <a:solidFill>
                  <a:srgbClr val="677480"/>
                </a:solidFill>
                <a:latin typeface="Lato"/>
                <a:ea typeface="Lato"/>
                <a:cs typeface="Lato"/>
                <a:sym typeface="Lato"/>
              </a:rPr>
              <a:t>Skriftlig kommunikasjon foretrekkes blant mange personer med ASF. Dersom mulig, test det ut.  Det er kanskje ikke foretrukket av deg som arbeidsgiver, men ASF-kandidaten vil ofte kunne uttrykke seg bedre og mer spesifikt. Dette henger også sammen med arbeidslivet på et senere tidspunkt.</a:t>
            </a:r>
            <a:endParaRPr sz="1800">
              <a:solidFill>
                <a:srgbClr val="677480"/>
              </a:solidFill>
              <a:latin typeface="Lato"/>
              <a:ea typeface="Lato"/>
              <a:cs typeface="Lato"/>
              <a:sym typeface="Lato"/>
            </a:endParaRPr>
          </a:p>
          <a:p>
            <a:pPr indent="0" lvl="0" marL="0" rtl="0" algn="l">
              <a:lnSpc>
                <a:spcPct val="100000"/>
              </a:lnSpc>
              <a:spcBef>
                <a:spcPts val="600"/>
              </a:spcBef>
              <a:spcAft>
                <a:spcPts val="0"/>
              </a:spcAft>
              <a:buSzPts val="1800"/>
              <a:buNone/>
            </a:pPr>
            <a:r>
              <a:rPr lang="en-US" sz="1800">
                <a:solidFill>
                  <a:srgbClr val="677480"/>
                </a:solidFill>
                <a:latin typeface="Lato"/>
                <a:ea typeface="Lato"/>
                <a:cs typeface="Lato"/>
                <a:sym typeface="Lato"/>
              </a:rPr>
              <a:t>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24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157" name="Google Shape;157;g12ecd83dbe3_0_72"/>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158" name="Google Shape;158;g12ecd83dbe3_0_72"/>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pic>
        <p:nvPicPr>
          <p:cNvPr id="159" name="Google Shape;159;g12ecd83dbe3_0_72"/>
          <p:cNvPicPr preferRelativeResize="0"/>
          <p:nvPr/>
        </p:nvPicPr>
        <p:blipFill rotWithShape="1">
          <a:blip r:embed="rId4">
            <a:alphaModFix/>
          </a:blip>
          <a:srcRect b="0" l="0" r="0" t="0"/>
          <a:stretch/>
        </p:blipFill>
        <p:spPr>
          <a:xfrm>
            <a:off x="4785650" y="1317925"/>
            <a:ext cx="4205949" cy="2894024"/>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2ecd83dbe3_0_7"/>
          <p:cNvSpPr txBox="1"/>
          <p:nvPr>
            <p:ph type="title"/>
          </p:nvPr>
        </p:nvSpPr>
        <p:spPr>
          <a:xfrm>
            <a:off x="893762" y="358775"/>
            <a:ext cx="64626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sz="3200">
                <a:solidFill>
                  <a:srgbClr val="97ABBC"/>
                </a:solidFill>
                <a:latin typeface="Raleway"/>
                <a:ea typeface="Raleway"/>
                <a:cs typeface="Raleway"/>
                <a:sym typeface="Raleway"/>
              </a:rPr>
              <a:t>Referanser</a:t>
            </a:r>
            <a:endParaRPr/>
          </a:p>
        </p:txBody>
      </p:sp>
      <p:sp>
        <p:nvSpPr>
          <p:cNvPr id="165" name="Google Shape;165;g12ecd83dbe3_0_7"/>
          <p:cNvSpPr txBox="1"/>
          <p:nvPr>
            <p:ph idx="1" type="body"/>
          </p:nvPr>
        </p:nvSpPr>
        <p:spPr>
          <a:xfrm>
            <a:off x="893762" y="1373187"/>
            <a:ext cx="6462600" cy="3552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None/>
            </a:pPr>
            <a:r>
              <a:rPr lang="en-US" sz="1200">
                <a:solidFill>
                  <a:srgbClr val="677480"/>
                </a:solidFill>
                <a:latin typeface="Lato"/>
                <a:ea typeface="Lato"/>
                <a:cs typeface="Lato"/>
                <a:sym typeface="Lato"/>
              </a:rPr>
              <a:t>Wozniak, J. (2015). The use of gamification at different levels of e-recruitment. </a:t>
            </a:r>
            <a:r>
              <a:rPr i="1" lang="en-US" sz="1200">
                <a:solidFill>
                  <a:srgbClr val="677480"/>
                </a:solidFill>
                <a:latin typeface="Lato"/>
                <a:ea typeface="Lato"/>
                <a:cs typeface="Lato"/>
                <a:sym typeface="Lato"/>
              </a:rPr>
              <a:t>Management Dynamics in the Knowledge Economy, 3(2), pp 257-278</a:t>
            </a:r>
            <a:r>
              <a:rPr lang="en-US" sz="1200">
                <a:solidFill>
                  <a:srgbClr val="677480"/>
                </a:solidFill>
                <a:latin typeface="Lato"/>
                <a:ea typeface="Lato"/>
                <a:cs typeface="Lato"/>
                <a:sym typeface="Lato"/>
              </a:rPr>
              <a:t>. NUPSPA</a:t>
            </a:r>
            <a:endParaRPr sz="12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rPr lang="en-US" sz="1200">
                <a:solidFill>
                  <a:srgbClr val="677480"/>
                </a:solidFill>
                <a:latin typeface="Lato"/>
                <a:ea typeface="Lato"/>
                <a:cs typeface="Lato"/>
                <a:sym typeface="Lato"/>
              </a:rPr>
              <a:t>Charlton, C., et al (2020). Effectiveness of avatar-delivered instruction on social initiation by children with Autism Spectrum Disorder.</a:t>
            </a:r>
            <a:r>
              <a:rPr i="1" lang="en-US" sz="1200">
                <a:solidFill>
                  <a:srgbClr val="677480"/>
                </a:solidFill>
                <a:latin typeface="Lato"/>
                <a:ea typeface="Lato"/>
                <a:cs typeface="Lato"/>
                <a:sym typeface="Lato"/>
              </a:rPr>
              <a:t> Research in Autism Spectrum Disorder (71).</a:t>
            </a:r>
            <a:r>
              <a:rPr lang="en-US" sz="1200">
                <a:solidFill>
                  <a:srgbClr val="677480"/>
                </a:solidFill>
                <a:latin typeface="Lato"/>
                <a:ea typeface="Lato"/>
                <a:cs typeface="Lato"/>
                <a:sym typeface="Lato"/>
              </a:rPr>
              <a:t> Elsevier. </a:t>
            </a:r>
            <a:endParaRPr sz="12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rPr lang="en-US" sz="1200">
                <a:solidFill>
                  <a:srgbClr val="677480"/>
                </a:solidFill>
                <a:latin typeface="Lato"/>
                <a:ea typeface="Lato"/>
                <a:cs typeface="Lato"/>
                <a:sym typeface="Lato"/>
              </a:rPr>
              <a:t>Tomczak, M. et al. (2021). Inclusive communication model supporting the employment cycle of individuals with Autism Spectrum Disorder. </a:t>
            </a:r>
            <a:r>
              <a:rPr i="1" lang="en-US" sz="1200">
                <a:solidFill>
                  <a:srgbClr val="677480"/>
                </a:solidFill>
                <a:latin typeface="Lato"/>
                <a:ea typeface="Lato"/>
                <a:cs typeface="Lato"/>
                <a:sym typeface="Lato"/>
              </a:rPr>
              <a:t>International Journal of Environmental Studies and Public Health 18 (4696)</a:t>
            </a:r>
            <a:r>
              <a:rPr lang="en-US" sz="1200">
                <a:solidFill>
                  <a:srgbClr val="677480"/>
                </a:solidFill>
                <a:latin typeface="Lato"/>
                <a:ea typeface="Lato"/>
                <a:cs typeface="Lato"/>
                <a:sym typeface="Lato"/>
              </a:rPr>
              <a:t>. MDPI</a:t>
            </a:r>
            <a:endParaRPr sz="12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rPr lang="en-US" sz="1200">
                <a:solidFill>
                  <a:srgbClr val="677480"/>
                </a:solidFill>
                <a:latin typeface="Lato"/>
                <a:ea typeface="Lato"/>
                <a:cs typeface="Lato"/>
                <a:sym typeface="Lato"/>
              </a:rPr>
              <a:t>Willis, C. et al. (2021). Examining the use of game based assessments for hiring autistic job seekers. </a:t>
            </a:r>
            <a:r>
              <a:rPr i="1" lang="en-US" sz="1200">
                <a:solidFill>
                  <a:srgbClr val="677480"/>
                </a:solidFill>
                <a:latin typeface="Lato"/>
                <a:ea typeface="Lato"/>
                <a:cs typeface="Lato"/>
                <a:sym typeface="Lato"/>
              </a:rPr>
              <a:t>Journal of Intelligens 9 (53)</a:t>
            </a:r>
            <a:r>
              <a:rPr lang="en-US" sz="1200">
                <a:solidFill>
                  <a:srgbClr val="677480"/>
                </a:solidFill>
                <a:latin typeface="Lato"/>
                <a:ea typeface="Lato"/>
                <a:cs typeface="Lato"/>
                <a:sym typeface="Lato"/>
              </a:rPr>
              <a:t>. MDPI</a:t>
            </a:r>
            <a:endParaRPr sz="12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rPr lang="en-US" sz="1200">
                <a:solidFill>
                  <a:srgbClr val="677480"/>
                </a:solidFill>
                <a:latin typeface="Lato"/>
                <a:ea typeface="Lato"/>
                <a:cs typeface="Lato"/>
                <a:sym typeface="Lato"/>
              </a:rPr>
              <a:t>McMahon et. al. (2020) Perceived versus actual autism knowledge in the general population. </a:t>
            </a:r>
            <a:r>
              <a:rPr i="1" lang="en-US" sz="1200">
                <a:solidFill>
                  <a:srgbClr val="677480"/>
                </a:solidFill>
                <a:latin typeface="Lato"/>
                <a:ea typeface="Lato"/>
                <a:cs typeface="Lato"/>
                <a:sym typeface="Lato"/>
              </a:rPr>
              <a:t>Research in Autism Spectrum Disorder 71 (101499)</a:t>
            </a:r>
            <a:r>
              <a:rPr lang="en-US" sz="1200">
                <a:solidFill>
                  <a:srgbClr val="677480"/>
                </a:solidFill>
                <a:latin typeface="Lato"/>
                <a:ea typeface="Lato"/>
                <a:cs typeface="Lato"/>
                <a:sym typeface="Lato"/>
              </a:rPr>
              <a:t>. ELSEVIER</a:t>
            </a:r>
            <a:endParaRPr sz="12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rPr lang="en-US" sz="1200">
                <a:solidFill>
                  <a:srgbClr val="677480"/>
                </a:solidFill>
                <a:latin typeface="Lato"/>
                <a:ea typeface="Lato"/>
                <a:cs typeface="Lato"/>
                <a:sym typeface="Lato"/>
              </a:rPr>
              <a:t>Smith, M. et al. (2020). Using community engaged methods to adapt virtual adapted job interview training for transition-age youth on the autism spectrum. Research in Autism Spectrum Disorders 71 (101498). ELSEVIER</a:t>
            </a:r>
            <a:endParaRPr sz="12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sz="1200">
              <a:solidFill>
                <a:srgbClr val="677480"/>
              </a:solidFill>
              <a:latin typeface="Lato"/>
              <a:ea typeface="Lato"/>
              <a:cs typeface="Lato"/>
              <a:sym typeface="Lato"/>
            </a:endParaRPr>
          </a:p>
        </p:txBody>
      </p:sp>
      <p:sp>
        <p:nvSpPr>
          <p:cNvPr id="166" name="Google Shape;166;g12ecd83dbe3_0_7"/>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167" name="Google Shape;167;g12ecd83dbe3_0_7"/>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6"/>
          <p:cNvSpPr txBox="1"/>
          <p:nvPr>
            <p:ph type="title"/>
          </p:nvPr>
        </p:nvSpPr>
        <p:spPr>
          <a:xfrm>
            <a:off x="893750" y="177725"/>
            <a:ext cx="6462600" cy="954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sz="3200">
                <a:solidFill>
                  <a:srgbClr val="97ABBC"/>
                </a:solidFill>
                <a:latin typeface="Raleway"/>
                <a:ea typeface="Raleway"/>
                <a:cs typeface="Raleway"/>
                <a:sym typeface="Raleway"/>
              </a:rPr>
              <a:t>Om denne modulen</a:t>
            </a:r>
            <a:endParaRPr/>
          </a:p>
        </p:txBody>
      </p:sp>
      <p:sp>
        <p:nvSpPr>
          <p:cNvPr id="54" name="Google Shape;54;p6"/>
          <p:cNvSpPr txBox="1"/>
          <p:nvPr>
            <p:ph idx="1" type="body"/>
          </p:nvPr>
        </p:nvSpPr>
        <p:spPr>
          <a:xfrm>
            <a:off x="893750" y="1216024"/>
            <a:ext cx="6462600" cy="3710100"/>
          </a:xfrm>
          <a:prstGeom prst="rect">
            <a:avLst/>
          </a:prstGeom>
          <a:solidFill>
            <a:schemeClr val="lt1"/>
          </a:solidFill>
          <a:ln>
            <a:noFill/>
          </a:ln>
        </p:spPr>
        <p:txBody>
          <a:bodyPr anchorCtr="0" anchor="t" bIns="91425" lIns="91425" spcFirstLastPara="1" rIns="91425" wrap="square" tIns="91425">
            <a:noAutofit/>
          </a:bodyPr>
          <a:lstStyle/>
          <a:p>
            <a:pPr indent="-317500" lvl="0" marL="457200" marR="38100" rtl="0" algn="l">
              <a:lnSpc>
                <a:spcPct val="128571"/>
              </a:lnSpc>
              <a:spcBef>
                <a:spcPts val="0"/>
              </a:spcBef>
              <a:spcAft>
                <a:spcPts val="0"/>
              </a:spcAft>
              <a:buClr>
                <a:srgbClr val="677480"/>
              </a:buClr>
              <a:buSzPts val="1400"/>
              <a:buFont typeface="Lato"/>
              <a:buChar char="●"/>
            </a:pPr>
            <a:r>
              <a:rPr lang="en-US">
                <a:solidFill>
                  <a:srgbClr val="677480"/>
                </a:solidFill>
                <a:highlight>
                  <a:schemeClr val="lt1"/>
                </a:highlight>
                <a:latin typeface="Lato"/>
                <a:ea typeface="Lato"/>
                <a:cs typeface="Lato"/>
                <a:sym typeface="Lato"/>
              </a:rPr>
              <a:t>Rekruttering til en spesifikk jobb kan sees fra ulike perspektiver. I denne </a:t>
            </a:r>
            <a:endParaRPr>
              <a:solidFill>
                <a:srgbClr val="677480"/>
              </a:solidFill>
              <a:highlight>
                <a:schemeClr val="lt1"/>
              </a:highlight>
              <a:latin typeface="Lato"/>
              <a:ea typeface="Lato"/>
              <a:cs typeface="Lato"/>
              <a:sym typeface="Lato"/>
            </a:endParaRPr>
          </a:p>
          <a:p>
            <a:pPr indent="0" lvl="0" marL="457200" marR="38100" rtl="0" algn="l">
              <a:lnSpc>
                <a:spcPct val="128571"/>
              </a:lnSpc>
              <a:spcBef>
                <a:spcPts val="0"/>
              </a:spcBef>
              <a:spcAft>
                <a:spcPts val="0"/>
              </a:spcAft>
              <a:buNone/>
            </a:pPr>
            <a:r>
              <a:rPr lang="en-US">
                <a:solidFill>
                  <a:srgbClr val="677480"/>
                </a:solidFill>
                <a:highlight>
                  <a:schemeClr val="lt1"/>
                </a:highlight>
                <a:latin typeface="Lato"/>
                <a:ea typeface="Lato"/>
                <a:cs typeface="Lato"/>
                <a:sym typeface="Lato"/>
              </a:rPr>
              <a:t>modulen vil vi fokusere på hva man bør være oppmerksomme på ved rekruttering av personer med ASF</a:t>
            </a:r>
            <a:r>
              <a:rPr lang="en-US">
                <a:solidFill>
                  <a:srgbClr val="677480"/>
                </a:solidFill>
                <a:highlight>
                  <a:schemeClr val="lt1"/>
                </a:highlight>
                <a:latin typeface="Lato"/>
                <a:ea typeface="Lato"/>
                <a:cs typeface="Lato"/>
                <a:sym typeface="Lato"/>
              </a:rPr>
              <a:t>.</a:t>
            </a:r>
            <a:endParaRPr>
              <a:solidFill>
                <a:srgbClr val="677480"/>
              </a:solidFill>
              <a:highlight>
                <a:schemeClr val="lt1"/>
              </a:highlight>
              <a:latin typeface="Lato"/>
              <a:ea typeface="Lato"/>
              <a:cs typeface="Lato"/>
              <a:sym typeface="Lato"/>
            </a:endParaRPr>
          </a:p>
          <a:p>
            <a:pPr indent="0" lvl="0" marL="457200" marR="38100" rtl="0" algn="l">
              <a:lnSpc>
                <a:spcPct val="128571"/>
              </a:lnSpc>
              <a:spcBef>
                <a:spcPts val="0"/>
              </a:spcBef>
              <a:spcAft>
                <a:spcPts val="0"/>
              </a:spcAft>
              <a:buNone/>
            </a:pPr>
            <a:r>
              <a:t/>
            </a:r>
            <a:endParaRPr>
              <a:solidFill>
                <a:srgbClr val="677480"/>
              </a:solidFill>
              <a:highlight>
                <a:schemeClr val="lt1"/>
              </a:highlight>
              <a:latin typeface="Lato"/>
              <a:ea typeface="Lato"/>
              <a:cs typeface="Lato"/>
              <a:sym typeface="Lato"/>
            </a:endParaRPr>
          </a:p>
          <a:p>
            <a:pPr indent="-419100" lvl="0" marL="457200" rtl="0" algn="l">
              <a:lnSpc>
                <a:spcPct val="100000"/>
              </a:lnSpc>
              <a:spcBef>
                <a:spcPts val="0"/>
              </a:spcBef>
              <a:spcAft>
                <a:spcPts val="0"/>
              </a:spcAft>
              <a:buClr>
                <a:srgbClr val="677480"/>
              </a:buClr>
              <a:buSzPts val="1400"/>
              <a:buFont typeface="Lato"/>
              <a:buChar char="●"/>
            </a:pPr>
            <a:r>
              <a:rPr lang="en-US">
                <a:solidFill>
                  <a:srgbClr val="677480"/>
                </a:solidFill>
                <a:highlight>
                  <a:schemeClr val="lt1"/>
                </a:highlight>
                <a:latin typeface="Lato"/>
                <a:ea typeface="Lato"/>
                <a:cs typeface="Lato"/>
                <a:sym typeface="Lato"/>
              </a:rPr>
              <a:t>Rekruttering</a:t>
            </a:r>
            <a:r>
              <a:rPr lang="en-US">
                <a:solidFill>
                  <a:srgbClr val="677480"/>
                </a:solidFill>
                <a:highlight>
                  <a:schemeClr val="lt1"/>
                </a:highlight>
                <a:latin typeface="Lato"/>
                <a:ea typeface="Lato"/>
                <a:cs typeface="Lato"/>
                <a:sym typeface="Lato"/>
              </a:rPr>
              <a:t> vil bli delt i to faser: </a:t>
            </a:r>
            <a:endParaRPr>
              <a:solidFill>
                <a:srgbClr val="677480"/>
              </a:solidFill>
              <a:highlight>
                <a:schemeClr val="lt1"/>
              </a:highlight>
              <a:latin typeface="Lato"/>
              <a:ea typeface="Lato"/>
              <a:cs typeface="Lato"/>
              <a:sym typeface="Lato"/>
            </a:endParaRPr>
          </a:p>
          <a:p>
            <a:pPr indent="-317500" lvl="1" marL="914400" rtl="0" algn="l">
              <a:lnSpc>
                <a:spcPct val="100000"/>
              </a:lnSpc>
              <a:spcBef>
                <a:spcPts val="0"/>
              </a:spcBef>
              <a:spcAft>
                <a:spcPts val="0"/>
              </a:spcAft>
              <a:buClr>
                <a:srgbClr val="677480"/>
              </a:buClr>
              <a:buSzPts val="1400"/>
              <a:buFont typeface="Lato"/>
              <a:buChar char="○"/>
            </a:pPr>
            <a:r>
              <a:rPr lang="en-US">
                <a:solidFill>
                  <a:srgbClr val="677480"/>
                </a:solidFill>
                <a:highlight>
                  <a:schemeClr val="lt1"/>
                </a:highlight>
                <a:latin typeface="Lato"/>
                <a:ea typeface="Lato"/>
                <a:cs typeface="Lato"/>
                <a:sym typeface="Lato"/>
              </a:rPr>
              <a:t>3.1.1 Hvordan tiltrekke og informere om arbeidsmulighetene til denne spesifikke gruppen,</a:t>
            </a:r>
            <a:endParaRPr>
              <a:solidFill>
                <a:srgbClr val="677480"/>
              </a:solidFill>
              <a:highlight>
                <a:schemeClr val="lt1"/>
              </a:highlight>
              <a:latin typeface="Lato"/>
              <a:ea typeface="Lato"/>
              <a:cs typeface="Lato"/>
              <a:sym typeface="Lato"/>
            </a:endParaRPr>
          </a:p>
          <a:p>
            <a:pPr indent="-317500" lvl="1" marL="914400" rtl="0" algn="l">
              <a:lnSpc>
                <a:spcPct val="100000"/>
              </a:lnSpc>
              <a:spcBef>
                <a:spcPts val="0"/>
              </a:spcBef>
              <a:spcAft>
                <a:spcPts val="0"/>
              </a:spcAft>
              <a:buClr>
                <a:srgbClr val="677480"/>
              </a:buClr>
              <a:buSzPts val="1400"/>
              <a:buFont typeface="Lato"/>
              <a:buChar char="○"/>
            </a:pPr>
            <a:r>
              <a:rPr lang="en-US">
                <a:solidFill>
                  <a:srgbClr val="677480"/>
                </a:solidFill>
                <a:highlight>
                  <a:schemeClr val="lt1"/>
                </a:highlight>
                <a:latin typeface="Lato"/>
                <a:ea typeface="Lato"/>
                <a:cs typeface="Lato"/>
                <a:sym typeface="Lato"/>
              </a:rPr>
              <a:t>3.1.2 Hvordan velge kandidater til en spesifikk jobb.</a:t>
            </a:r>
            <a:endParaRPr>
              <a:solidFill>
                <a:srgbClr val="677480"/>
              </a:solidFill>
              <a:highlight>
                <a:schemeClr val="lt1"/>
              </a:highlight>
              <a:latin typeface="Lato"/>
              <a:ea typeface="Lato"/>
              <a:cs typeface="Lato"/>
              <a:sym typeface="Lato"/>
            </a:endParaRPr>
          </a:p>
          <a:p>
            <a:pPr indent="0" lvl="0" marL="457200" rtl="0" algn="l">
              <a:lnSpc>
                <a:spcPct val="100000"/>
              </a:lnSpc>
              <a:spcBef>
                <a:spcPts val="0"/>
              </a:spcBef>
              <a:spcAft>
                <a:spcPts val="0"/>
              </a:spcAft>
              <a:buNone/>
            </a:pPr>
            <a:r>
              <a:t/>
            </a:r>
            <a:endParaRPr>
              <a:solidFill>
                <a:srgbClr val="677480"/>
              </a:solidFill>
              <a:highlight>
                <a:schemeClr val="lt1"/>
              </a:highlight>
              <a:latin typeface="Lato"/>
              <a:ea typeface="Lato"/>
              <a:cs typeface="Lato"/>
              <a:sym typeface="Lato"/>
            </a:endParaRPr>
          </a:p>
          <a:p>
            <a:pPr indent="-419100" lvl="0" marL="457200" rtl="0" algn="l">
              <a:lnSpc>
                <a:spcPct val="100000"/>
              </a:lnSpc>
              <a:spcBef>
                <a:spcPts val="0"/>
              </a:spcBef>
              <a:spcAft>
                <a:spcPts val="0"/>
              </a:spcAft>
              <a:buClr>
                <a:srgbClr val="677480"/>
              </a:buClr>
              <a:buSzPts val="1400"/>
              <a:buFont typeface="Lato"/>
              <a:buChar char="●"/>
            </a:pPr>
            <a:r>
              <a:rPr lang="en-US">
                <a:solidFill>
                  <a:srgbClr val="677480"/>
                </a:solidFill>
                <a:highlight>
                  <a:schemeClr val="lt1"/>
                </a:highlight>
                <a:latin typeface="Lato"/>
                <a:ea typeface="Lato"/>
                <a:cs typeface="Lato"/>
                <a:sym typeface="Lato"/>
              </a:rPr>
              <a:t>Til slutt vil vi gi noen tips til personer som støtter opp om individer med ASF. </a:t>
            </a:r>
            <a:endParaRPr>
              <a:solidFill>
                <a:srgbClr val="677480"/>
              </a:solidFill>
              <a:highlight>
                <a:schemeClr val="lt1"/>
              </a:highlight>
              <a:latin typeface="Lato"/>
              <a:ea typeface="Lato"/>
              <a:cs typeface="Lato"/>
              <a:sym typeface="Lato"/>
            </a:endParaRPr>
          </a:p>
          <a:p>
            <a:pPr indent="0" lvl="0" marL="457200" rtl="0" algn="l">
              <a:lnSpc>
                <a:spcPct val="100000"/>
              </a:lnSpc>
              <a:spcBef>
                <a:spcPts val="0"/>
              </a:spcBef>
              <a:spcAft>
                <a:spcPts val="0"/>
              </a:spcAft>
              <a:buNone/>
            </a:pPr>
            <a:r>
              <a:t/>
            </a:r>
            <a:endParaRPr>
              <a:solidFill>
                <a:srgbClr val="677480"/>
              </a:solidFill>
              <a:highlight>
                <a:schemeClr val="lt1"/>
              </a:highlight>
              <a:latin typeface="Lato"/>
              <a:ea typeface="Lato"/>
              <a:cs typeface="Lato"/>
              <a:sym typeface="Lato"/>
            </a:endParaRPr>
          </a:p>
          <a:p>
            <a:pPr indent="-419100" lvl="0" marL="457200" rtl="0" algn="l">
              <a:lnSpc>
                <a:spcPct val="100000"/>
              </a:lnSpc>
              <a:spcBef>
                <a:spcPts val="0"/>
              </a:spcBef>
              <a:spcAft>
                <a:spcPts val="0"/>
              </a:spcAft>
              <a:buClr>
                <a:srgbClr val="677480"/>
              </a:buClr>
              <a:buSzPts val="1400"/>
              <a:buFont typeface="Lato"/>
              <a:buChar char="●"/>
            </a:pPr>
            <a:r>
              <a:rPr lang="en-US">
                <a:solidFill>
                  <a:srgbClr val="677480"/>
                </a:solidFill>
                <a:highlight>
                  <a:schemeClr val="lt1"/>
                </a:highlight>
                <a:latin typeface="Lato"/>
                <a:ea typeface="Lato"/>
                <a:cs typeface="Lato"/>
                <a:sym typeface="Lato"/>
              </a:rPr>
              <a:t>Mye av innholdet er inspirert av artiklene i referanselisten, vi anbefaler deg å lese dem i sin helhet, dersom du er interessert i dette temaet.</a:t>
            </a:r>
            <a:endParaRPr>
              <a:solidFill>
                <a:srgbClr val="677480"/>
              </a:solidFill>
              <a:highlight>
                <a:schemeClr val="lt1"/>
              </a:highlight>
              <a:latin typeface="Lato"/>
              <a:ea typeface="Lato"/>
              <a:cs typeface="Lato"/>
              <a:sym typeface="Lato"/>
            </a:endParaRPr>
          </a:p>
          <a:p>
            <a:pPr indent="0" lvl="0" marL="0" rtl="0" algn="l">
              <a:lnSpc>
                <a:spcPct val="100000"/>
              </a:lnSpc>
              <a:spcBef>
                <a:spcPts val="0"/>
              </a:spcBef>
              <a:spcAft>
                <a:spcPts val="0"/>
              </a:spcAft>
              <a:buSzPts val="1800"/>
              <a:buNone/>
            </a:pPr>
            <a:r>
              <a:t/>
            </a:r>
            <a:endParaRPr sz="1800">
              <a:solidFill>
                <a:srgbClr val="677480"/>
              </a:solidFill>
              <a:highlight>
                <a:schemeClr val="lt1"/>
              </a:highlight>
              <a:latin typeface="Lato"/>
              <a:ea typeface="Lato"/>
              <a:cs typeface="Lato"/>
              <a:sym typeface="Lato"/>
            </a:endParaRPr>
          </a:p>
          <a:p>
            <a:pPr indent="0" lvl="0" marL="0" rtl="0" algn="l">
              <a:lnSpc>
                <a:spcPct val="100000"/>
              </a:lnSpc>
              <a:spcBef>
                <a:spcPts val="0"/>
              </a:spcBef>
              <a:spcAft>
                <a:spcPts val="0"/>
              </a:spcAft>
              <a:buSzPts val="1800"/>
              <a:buNone/>
            </a:pPr>
            <a:r>
              <a:t/>
            </a:r>
            <a:endParaRPr sz="1800">
              <a:solidFill>
                <a:srgbClr val="677480"/>
              </a:solidFill>
              <a:latin typeface="Lato"/>
              <a:ea typeface="Lato"/>
              <a:cs typeface="Lato"/>
              <a:sym typeface="Lato"/>
            </a:endParaRPr>
          </a:p>
          <a:p>
            <a:pPr indent="0" lvl="0" marL="0" rtl="0" algn="l">
              <a:lnSpc>
                <a:spcPct val="100000"/>
              </a:lnSpc>
              <a:spcBef>
                <a:spcPts val="0"/>
              </a:spcBef>
              <a:spcAft>
                <a:spcPts val="0"/>
              </a:spcAft>
              <a:buSzPts val="1800"/>
              <a:buNone/>
            </a:pPr>
            <a:r>
              <a:t/>
            </a:r>
            <a:endParaRPr sz="1800">
              <a:solidFill>
                <a:srgbClr val="677480"/>
              </a:solidFill>
              <a:latin typeface="Lato"/>
              <a:ea typeface="Lato"/>
              <a:cs typeface="Lato"/>
              <a:sym typeface="Lato"/>
            </a:endParaRPr>
          </a:p>
          <a:p>
            <a:pPr indent="0" lvl="0" marL="0" rtl="0" algn="l">
              <a:lnSpc>
                <a:spcPct val="100000"/>
              </a:lnSpc>
              <a:spcBef>
                <a:spcPts val="0"/>
              </a:spcBef>
              <a:spcAft>
                <a:spcPts val="0"/>
              </a:spcAft>
              <a:buSzPts val="1800"/>
              <a:buNone/>
            </a:pPr>
            <a:r>
              <a:rPr lang="en-US" sz="2400">
                <a:solidFill>
                  <a:srgbClr val="677480"/>
                </a:solidFill>
                <a:latin typeface="Lato"/>
                <a:ea typeface="Lato"/>
                <a:cs typeface="Lato"/>
                <a:sym typeface="Lato"/>
              </a:rPr>
              <a:t>	</a:t>
            </a:r>
            <a:endParaRPr sz="2400">
              <a:solidFill>
                <a:srgbClr val="677480"/>
              </a:solidFill>
              <a:latin typeface="Lato"/>
              <a:ea typeface="Lato"/>
              <a:cs typeface="Lato"/>
              <a:sym typeface="Lato"/>
            </a:endParaRPr>
          </a:p>
          <a:p>
            <a:pPr indent="0" lvl="0" marL="0" rtl="0" algn="l">
              <a:lnSpc>
                <a:spcPct val="100000"/>
              </a:lnSpc>
              <a:spcBef>
                <a:spcPts val="0"/>
              </a:spcBef>
              <a:spcAft>
                <a:spcPts val="0"/>
              </a:spcAft>
              <a:buSzPts val="1800"/>
              <a:buNone/>
            </a:pPr>
            <a:r>
              <a:rPr lang="en-US" sz="2400">
                <a:solidFill>
                  <a:srgbClr val="677480"/>
                </a:solidFill>
                <a:latin typeface="Lato"/>
                <a:ea typeface="Lato"/>
                <a:cs typeface="Lato"/>
                <a:sym typeface="Lato"/>
              </a:rPr>
              <a:t>	</a:t>
            </a:r>
            <a:endParaRPr sz="24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b="0" i="0" sz="2400" u="none">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55" name="Google Shape;55;p6"/>
          <p:cNvSpPr txBox="1"/>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56" name="Google Shape;56;p6"/>
          <p:cNvPicPr preferRelativeResize="0"/>
          <p:nvPr/>
        </p:nvPicPr>
        <p:blipFill rotWithShape="1">
          <a:blip r:embed="rId3">
            <a:alphaModFix/>
          </a:blip>
          <a:srcRect b="26467" l="23919" r="24685" t="25361"/>
          <a:stretch/>
        </p:blipFill>
        <p:spPr>
          <a:xfrm>
            <a:off x="0" y="0"/>
            <a:ext cx="1258887" cy="627062"/>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982700" y="533175"/>
            <a:ext cx="7539000" cy="109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sz="3200">
                <a:solidFill>
                  <a:srgbClr val="97ABBC"/>
                </a:solidFill>
                <a:latin typeface="Raleway"/>
                <a:ea typeface="Raleway"/>
                <a:cs typeface="Raleway"/>
                <a:sym typeface="Raleway"/>
              </a:rPr>
              <a:t>Hvorfor rekruttere personer med nevrologiske funksjonshinder og ASF</a:t>
            </a:r>
            <a:r>
              <a:rPr lang="en-US" sz="3200">
                <a:solidFill>
                  <a:srgbClr val="97ABBC"/>
                </a:solidFill>
                <a:latin typeface="Raleway"/>
                <a:ea typeface="Raleway"/>
                <a:cs typeface="Raleway"/>
                <a:sym typeface="Raleway"/>
              </a:rPr>
              <a:t>?</a:t>
            </a:r>
            <a:endParaRPr/>
          </a:p>
        </p:txBody>
      </p:sp>
      <p:sp>
        <p:nvSpPr>
          <p:cNvPr id="62" name="Google Shape;62;p2"/>
          <p:cNvSpPr txBox="1"/>
          <p:nvPr/>
        </p:nvSpPr>
        <p:spPr>
          <a:xfrm>
            <a:off x="893750" y="1524000"/>
            <a:ext cx="3580800" cy="283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677480"/>
              </a:buClr>
              <a:buSzPts val="1400"/>
              <a:buFont typeface="Lato"/>
              <a:buNone/>
            </a:pPr>
            <a:r>
              <a:rPr b="1" lang="en-US">
                <a:solidFill>
                  <a:srgbClr val="677480"/>
                </a:solidFill>
                <a:latin typeface="Lato"/>
                <a:ea typeface="Lato"/>
                <a:cs typeface="Lato"/>
                <a:sym typeface="Lato"/>
              </a:rPr>
              <a:t>Nevrologisk mangfold</a:t>
            </a:r>
            <a:endParaRPr b="0" i="0" sz="1400" u="none" cap="none" strike="noStrike">
              <a:solidFill>
                <a:srgbClr val="677480"/>
              </a:solidFill>
              <a:latin typeface="Lato"/>
              <a:ea typeface="Lato"/>
              <a:cs typeface="Lato"/>
              <a:sym typeface="Lato"/>
            </a:endParaRPr>
          </a:p>
          <a:p>
            <a:pPr indent="0" lvl="0" marL="0" marR="38100" rtl="0" algn="l">
              <a:lnSpc>
                <a:spcPct val="128571"/>
              </a:lnSpc>
              <a:spcBef>
                <a:spcPts val="0"/>
              </a:spcBef>
              <a:spcAft>
                <a:spcPts val="0"/>
              </a:spcAft>
              <a:buNone/>
            </a:pPr>
            <a:r>
              <a:rPr lang="en-US">
                <a:solidFill>
                  <a:srgbClr val="677480"/>
                </a:solidFill>
                <a:latin typeface="Lato"/>
                <a:ea typeface="Lato"/>
                <a:cs typeface="Lato"/>
                <a:sym typeface="Lato"/>
              </a:rPr>
              <a:t>Litteratur om mangfold på arbeidsplassen, fokuserer hovedsakelig på grupper som kjønn, alder, funksjonshemming eller etnisitet. Det er mangel på oppmerksomhet til nevro-mangfold eller kognitive funksjonshemninger. Mangfold i arbeidsstyrken kan ofte styrke organisasjonen, dette inkluderer nevro-mangfold.</a:t>
            </a:r>
            <a:endParaRPr>
              <a:solidFill>
                <a:srgbClr val="677480"/>
              </a:solidFill>
              <a:latin typeface="Lato"/>
              <a:ea typeface="Lato"/>
              <a:cs typeface="Lato"/>
              <a:sym typeface="Lato"/>
            </a:endParaRPr>
          </a:p>
          <a:p>
            <a:pPr indent="0" lvl="0" marL="0" marR="0" rtl="0" algn="l">
              <a:lnSpc>
                <a:spcPct val="100000"/>
              </a:lnSpc>
              <a:spcBef>
                <a:spcPts val="600"/>
              </a:spcBef>
              <a:spcAft>
                <a:spcPts val="0"/>
              </a:spcAft>
              <a:buClr>
                <a:srgbClr val="677480"/>
              </a:buClr>
              <a:buSzPts val="1400"/>
              <a:buFont typeface="Lato"/>
              <a:buNone/>
            </a:pPr>
            <a:r>
              <a:rPr i="0" lang="en-US" u="none" cap="none" strike="noStrike">
                <a:solidFill>
                  <a:srgbClr val="677480"/>
                </a:solidFill>
                <a:latin typeface="Lato"/>
                <a:ea typeface="Lato"/>
                <a:cs typeface="Lato"/>
                <a:sym typeface="Lato"/>
              </a:rPr>
              <a:t> </a:t>
            </a:r>
            <a:endParaRPr i="0" u="none" cap="none" strike="noStrike">
              <a:solidFill>
                <a:srgbClr val="000000"/>
              </a:solidFill>
              <a:latin typeface="Lato"/>
              <a:ea typeface="Lato"/>
              <a:cs typeface="Lato"/>
              <a:sym typeface="Lato"/>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67748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77480"/>
              </a:solidFill>
              <a:latin typeface="Lato"/>
              <a:ea typeface="Lato"/>
              <a:cs typeface="Lato"/>
              <a:sym typeface="Lato"/>
            </a:endParaRPr>
          </a:p>
        </p:txBody>
      </p:sp>
      <p:sp>
        <p:nvSpPr>
          <p:cNvPr id="63" name="Google Shape;63;p2"/>
          <p:cNvSpPr txBox="1"/>
          <p:nvPr/>
        </p:nvSpPr>
        <p:spPr>
          <a:xfrm>
            <a:off x="4954587" y="1524000"/>
            <a:ext cx="3732212" cy="23050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677480"/>
              </a:buClr>
              <a:buSzPts val="1400"/>
              <a:buFont typeface="Lato"/>
              <a:buNone/>
            </a:pPr>
            <a:r>
              <a:rPr b="1" lang="en-US">
                <a:solidFill>
                  <a:srgbClr val="677480"/>
                </a:solidFill>
                <a:latin typeface="Lato"/>
                <a:ea typeface="Lato"/>
                <a:cs typeface="Lato"/>
                <a:sym typeface="Lato"/>
              </a:rPr>
              <a:t>Inkludering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677480"/>
              </a:buClr>
              <a:buSzPts val="1400"/>
              <a:buFont typeface="Lato"/>
              <a:buNone/>
            </a:pPr>
            <a:r>
              <a:rPr lang="en-US">
                <a:solidFill>
                  <a:srgbClr val="677480"/>
                </a:solidFill>
                <a:latin typeface="Lato"/>
                <a:ea typeface="Lato"/>
                <a:cs typeface="Lato"/>
                <a:sym typeface="Lato"/>
              </a:rPr>
              <a:t>Individer med ASF er underrepresentert i arbeidslivet. </a:t>
            </a:r>
            <a:endParaRPr>
              <a:solidFill>
                <a:srgbClr val="677480"/>
              </a:solidFill>
              <a:latin typeface="Lato"/>
              <a:ea typeface="Lato"/>
              <a:cs typeface="Lato"/>
              <a:sym typeface="Lato"/>
            </a:endParaRPr>
          </a:p>
          <a:p>
            <a:pPr indent="0" lvl="0" marL="0" marR="0" rtl="0" algn="l">
              <a:lnSpc>
                <a:spcPct val="100000"/>
              </a:lnSpc>
              <a:spcBef>
                <a:spcPts val="600"/>
              </a:spcBef>
              <a:spcAft>
                <a:spcPts val="0"/>
              </a:spcAft>
              <a:buClr>
                <a:srgbClr val="677480"/>
              </a:buClr>
              <a:buSzPts val="1400"/>
              <a:buFont typeface="Lato"/>
              <a:buNone/>
            </a:pPr>
            <a:r>
              <a:rPr lang="en-US">
                <a:solidFill>
                  <a:srgbClr val="677480"/>
                </a:solidFill>
                <a:latin typeface="Lato"/>
                <a:ea typeface="Lato"/>
                <a:cs typeface="Lato"/>
                <a:sym typeface="Lato"/>
              </a:rPr>
              <a:t>Utfordringer med mellommenneskelig kommunikasjon,</a:t>
            </a:r>
            <a:r>
              <a:rPr b="0" i="0" lang="en-US" sz="1400" u="none" cap="none" strike="noStrike">
                <a:solidFill>
                  <a:srgbClr val="677480"/>
                </a:solidFill>
                <a:latin typeface="Lato"/>
                <a:ea typeface="Lato"/>
                <a:cs typeface="Lato"/>
                <a:sym typeface="Lato"/>
              </a:rPr>
              <a:t> </a:t>
            </a:r>
            <a:r>
              <a:rPr lang="en-US">
                <a:solidFill>
                  <a:srgbClr val="677480"/>
                </a:solidFill>
                <a:latin typeface="Lato"/>
                <a:ea typeface="Lato"/>
                <a:cs typeface="Lato"/>
                <a:sym typeface="Lato"/>
              </a:rPr>
              <a:t>kan være en av grunnene til at gruppen er underrepresentert som arbeidstakere. </a:t>
            </a:r>
            <a:endParaRPr b="0" i="0" sz="1400" u="none" cap="none" strike="noStrike">
              <a:solidFill>
                <a:srgbClr val="000000"/>
              </a:solidFill>
              <a:latin typeface="Arial"/>
              <a:ea typeface="Arial"/>
              <a:cs typeface="Arial"/>
              <a:sym typeface="Arial"/>
            </a:endParaRPr>
          </a:p>
        </p:txBody>
      </p:sp>
      <p:sp>
        <p:nvSpPr>
          <p:cNvPr id="64" name="Google Shape;64;p2"/>
          <p:cNvSpPr txBox="1"/>
          <p:nvPr/>
        </p:nvSpPr>
        <p:spPr>
          <a:xfrm>
            <a:off x="8480425" y="4697412"/>
            <a:ext cx="549275" cy="312737"/>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65" name="Google Shape;65;p2"/>
          <p:cNvPicPr preferRelativeResize="0"/>
          <p:nvPr/>
        </p:nvPicPr>
        <p:blipFill rotWithShape="1">
          <a:blip r:embed="rId3">
            <a:alphaModFix/>
          </a:blip>
          <a:srcRect b="26467" l="23919" r="24685" t="25361"/>
          <a:stretch/>
        </p:blipFill>
        <p:spPr>
          <a:xfrm>
            <a:off x="0" y="0"/>
            <a:ext cx="1258887" cy="627062"/>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12ecd83dbe3_0_46"/>
          <p:cNvSpPr txBox="1"/>
          <p:nvPr>
            <p:ph type="title"/>
          </p:nvPr>
        </p:nvSpPr>
        <p:spPr>
          <a:xfrm>
            <a:off x="1258875" y="627075"/>
            <a:ext cx="6097500" cy="105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sz="3000">
                <a:solidFill>
                  <a:srgbClr val="97ABBC"/>
                </a:solidFill>
                <a:latin typeface="Raleway"/>
                <a:ea typeface="Raleway"/>
                <a:cs typeface="Raleway"/>
                <a:sym typeface="Raleway"/>
              </a:rPr>
              <a:t>3.1.1 Hvordan kan du tiltrekke personer med ASF til din arbeidsplass</a:t>
            </a:r>
            <a:r>
              <a:rPr lang="en-US" sz="3000">
                <a:solidFill>
                  <a:srgbClr val="97ABBC"/>
                </a:solidFill>
                <a:latin typeface="Raleway"/>
                <a:ea typeface="Raleway"/>
                <a:cs typeface="Raleway"/>
                <a:sym typeface="Raleway"/>
              </a:rPr>
              <a:t>:</a:t>
            </a:r>
            <a:endParaRPr sz="3000"/>
          </a:p>
        </p:txBody>
      </p:sp>
      <p:sp>
        <p:nvSpPr>
          <p:cNvPr id="71" name="Google Shape;71;g12ecd83dbe3_0_46"/>
          <p:cNvSpPr txBox="1"/>
          <p:nvPr>
            <p:ph idx="1" type="body"/>
          </p:nvPr>
        </p:nvSpPr>
        <p:spPr>
          <a:xfrm>
            <a:off x="893750" y="1683375"/>
            <a:ext cx="6462600" cy="32427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Clr>
                <a:schemeClr val="accent6"/>
              </a:buClr>
              <a:buSzPts val="1800"/>
              <a:buFont typeface="Lato"/>
              <a:buChar char="●"/>
            </a:pPr>
            <a:r>
              <a:rPr b="1" lang="en-US" sz="1800">
                <a:solidFill>
                  <a:schemeClr val="accent6"/>
                </a:solidFill>
                <a:latin typeface="Lato"/>
                <a:ea typeface="Lato"/>
                <a:cs typeface="Lato"/>
                <a:sym typeface="Lato"/>
              </a:rPr>
              <a:t>Basert på kunnskap om personer med ASF</a:t>
            </a:r>
            <a:r>
              <a:rPr b="1" lang="en-US" sz="1800">
                <a:solidFill>
                  <a:schemeClr val="accent6"/>
                </a:solidFill>
                <a:latin typeface="Lato"/>
                <a:ea typeface="Lato"/>
                <a:cs typeface="Lato"/>
                <a:sym typeface="Lato"/>
              </a:rPr>
              <a:t>, som er beskrevet tidligere i dette kurset, så er spesifikk informasjon og kommunikasjon til stor hjelp. </a:t>
            </a:r>
            <a:endParaRPr b="1" sz="1800">
              <a:solidFill>
                <a:schemeClr val="accent6"/>
              </a:solidFill>
              <a:latin typeface="Lato"/>
              <a:ea typeface="Lato"/>
              <a:cs typeface="Lato"/>
              <a:sym typeface="Lato"/>
            </a:endParaRPr>
          </a:p>
          <a:p>
            <a:pPr indent="0" lvl="0" marL="457200" rtl="0" algn="l">
              <a:lnSpc>
                <a:spcPct val="100000"/>
              </a:lnSpc>
              <a:spcBef>
                <a:spcPts val="600"/>
              </a:spcBef>
              <a:spcAft>
                <a:spcPts val="0"/>
              </a:spcAft>
              <a:buNone/>
            </a:pPr>
            <a:r>
              <a:t/>
            </a:r>
            <a:endParaRPr b="1" sz="1800">
              <a:solidFill>
                <a:schemeClr val="accent6"/>
              </a:solidFill>
              <a:latin typeface="Lato"/>
              <a:ea typeface="Lato"/>
              <a:cs typeface="Lato"/>
              <a:sym typeface="Lato"/>
            </a:endParaRPr>
          </a:p>
          <a:p>
            <a:pPr indent="-342900" lvl="0" marL="457200" rtl="0" algn="l">
              <a:lnSpc>
                <a:spcPct val="100000"/>
              </a:lnSpc>
              <a:spcBef>
                <a:spcPts val="600"/>
              </a:spcBef>
              <a:spcAft>
                <a:spcPts val="0"/>
              </a:spcAft>
              <a:buClr>
                <a:schemeClr val="accent6"/>
              </a:buClr>
              <a:buSzPts val="1800"/>
              <a:buFont typeface="Lato"/>
              <a:buChar char="●"/>
            </a:pPr>
            <a:r>
              <a:rPr b="1" lang="en-US" sz="1800">
                <a:solidFill>
                  <a:schemeClr val="accent6"/>
                </a:solidFill>
                <a:latin typeface="Lato"/>
                <a:ea typeface="Lato"/>
                <a:cs typeface="Lato"/>
                <a:sym typeface="Lato"/>
              </a:rPr>
              <a:t>Bruk enkelt og konkret språk i annonseringene.</a:t>
            </a:r>
            <a:endParaRPr b="1" sz="1800">
              <a:solidFill>
                <a:schemeClr val="accent6"/>
              </a:solidFill>
              <a:latin typeface="Lato"/>
              <a:ea typeface="Lato"/>
              <a:cs typeface="Lato"/>
              <a:sym typeface="Lato"/>
            </a:endParaRPr>
          </a:p>
          <a:p>
            <a:pPr indent="0" lvl="0" marL="457200" rtl="0" algn="l">
              <a:lnSpc>
                <a:spcPct val="100000"/>
              </a:lnSpc>
              <a:spcBef>
                <a:spcPts val="600"/>
              </a:spcBef>
              <a:spcAft>
                <a:spcPts val="0"/>
              </a:spcAft>
              <a:buNone/>
            </a:pPr>
            <a:r>
              <a:t/>
            </a:r>
            <a:endParaRPr b="1" sz="1800">
              <a:solidFill>
                <a:schemeClr val="accent6"/>
              </a:solidFill>
              <a:latin typeface="Lato"/>
              <a:ea typeface="Lato"/>
              <a:cs typeface="Lato"/>
              <a:sym typeface="Lato"/>
            </a:endParaRPr>
          </a:p>
          <a:p>
            <a:pPr indent="-342900" lvl="0" marL="457200" rtl="0" algn="l">
              <a:lnSpc>
                <a:spcPct val="100000"/>
              </a:lnSpc>
              <a:spcBef>
                <a:spcPts val="0"/>
              </a:spcBef>
              <a:spcAft>
                <a:spcPts val="0"/>
              </a:spcAft>
              <a:buClr>
                <a:schemeClr val="accent6"/>
              </a:buClr>
              <a:buSzPts val="1800"/>
              <a:buFont typeface="Lato"/>
              <a:buChar char="●"/>
            </a:pPr>
            <a:r>
              <a:rPr b="1" lang="en-US" sz="1800">
                <a:solidFill>
                  <a:schemeClr val="accent6"/>
                </a:solidFill>
                <a:latin typeface="Lato"/>
                <a:ea typeface="Lato"/>
                <a:cs typeface="Lato"/>
                <a:sym typeface="Lato"/>
              </a:rPr>
              <a:t>Unnvik sjargong, eller beskrivelser som ikke er helt eksakt det du vil kommunisere.</a:t>
            </a:r>
            <a:endParaRPr b="1" sz="1800">
              <a:solidFill>
                <a:schemeClr val="accent6"/>
              </a:solidFill>
              <a:latin typeface="Lato"/>
              <a:ea typeface="Lato"/>
              <a:cs typeface="Lato"/>
              <a:sym typeface="Lato"/>
            </a:endParaRPr>
          </a:p>
          <a:p>
            <a:pPr indent="0" lvl="0" marL="457200" rtl="0" algn="l">
              <a:lnSpc>
                <a:spcPct val="100000"/>
              </a:lnSpc>
              <a:spcBef>
                <a:spcPts val="0"/>
              </a:spcBef>
              <a:spcAft>
                <a:spcPts val="0"/>
              </a:spcAft>
              <a:buSzPts val="1800"/>
              <a:buNone/>
            </a:pPr>
            <a:r>
              <a:t/>
            </a:r>
            <a:endParaRPr b="1" sz="1800">
              <a:solidFill>
                <a:schemeClr val="accent6"/>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72" name="Google Shape;72;g12ecd83dbe3_0_46"/>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73" name="Google Shape;73;g12ecd83dbe3_0_46"/>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12ecd83dbe3_0_0"/>
          <p:cNvSpPr txBox="1"/>
          <p:nvPr>
            <p:ph type="title"/>
          </p:nvPr>
        </p:nvSpPr>
        <p:spPr>
          <a:xfrm>
            <a:off x="1258875" y="167275"/>
            <a:ext cx="6097500" cy="1516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sz="3000">
                <a:solidFill>
                  <a:schemeClr val="accent6"/>
                </a:solidFill>
                <a:latin typeface="Raleway"/>
                <a:ea typeface="Raleway"/>
                <a:cs typeface="Raleway"/>
                <a:sym typeface="Raleway"/>
              </a:rPr>
              <a:t>3.1.1 </a:t>
            </a:r>
            <a:r>
              <a:rPr lang="en-US" sz="3000">
                <a:solidFill>
                  <a:schemeClr val="accent6"/>
                </a:solidFill>
                <a:latin typeface="Raleway"/>
                <a:ea typeface="Raleway"/>
                <a:cs typeface="Raleway"/>
                <a:sym typeface="Raleway"/>
              </a:rPr>
              <a:t>Hvordan kan du tiltrekke personer med ASF til din arbeidsplass</a:t>
            </a:r>
            <a:r>
              <a:rPr lang="en-US" sz="3000">
                <a:solidFill>
                  <a:srgbClr val="97ABBC"/>
                </a:solidFill>
                <a:latin typeface="Raleway"/>
                <a:ea typeface="Raleway"/>
                <a:cs typeface="Raleway"/>
                <a:sym typeface="Raleway"/>
              </a:rPr>
              <a:t> (forts.):</a:t>
            </a:r>
            <a:endParaRPr sz="3000"/>
          </a:p>
        </p:txBody>
      </p:sp>
      <p:sp>
        <p:nvSpPr>
          <p:cNvPr id="79" name="Google Shape;79;g12ecd83dbe3_0_0"/>
          <p:cNvSpPr txBox="1"/>
          <p:nvPr>
            <p:ph idx="1" type="body"/>
          </p:nvPr>
        </p:nvSpPr>
        <p:spPr>
          <a:xfrm>
            <a:off x="893750" y="1683375"/>
            <a:ext cx="6462600" cy="32427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800"/>
              <a:buNone/>
            </a:pPr>
            <a:r>
              <a:t/>
            </a:r>
            <a:endParaRPr b="1" sz="1800">
              <a:solidFill>
                <a:schemeClr val="accent6"/>
              </a:solidFill>
              <a:latin typeface="Lato"/>
              <a:ea typeface="Lato"/>
              <a:cs typeface="Lato"/>
              <a:sym typeface="Lato"/>
            </a:endParaRPr>
          </a:p>
          <a:p>
            <a:pPr indent="-342900" lvl="0" marL="457200" rtl="0" algn="l">
              <a:lnSpc>
                <a:spcPct val="100000"/>
              </a:lnSpc>
              <a:spcBef>
                <a:spcPts val="0"/>
              </a:spcBef>
              <a:spcAft>
                <a:spcPts val="0"/>
              </a:spcAft>
              <a:buClr>
                <a:schemeClr val="accent6"/>
              </a:buClr>
              <a:buSzPts val="1800"/>
              <a:buFont typeface="Lato"/>
              <a:buChar char="●"/>
            </a:pPr>
            <a:r>
              <a:rPr b="1" lang="en-US" sz="1800">
                <a:solidFill>
                  <a:schemeClr val="accent6"/>
                </a:solidFill>
                <a:latin typeface="Lato"/>
                <a:ea typeface="Lato"/>
                <a:cs typeface="Lato"/>
                <a:sym typeface="Lato"/>
              </a:rPr>
              <a:t>Ikke krev unødvendige kvalifikasjoner i annonseringene. Dersom kommunikasjon og teamferdigheter ikke er vesentlige, bør de ikke nevnes. </a:t>
            </a:r>
            <a:endParaRPr b="1" sz="1800">
              <a:solidFill>
                <a:schemeClr val="accent6"/>
              </a:solidFill>
              <a:latin typeface="Lato"/>
              <a:ea typeface="Lato"/>
              <a:cs typeface="Lato"/>
              <a:sym typeface="Lato"/>
            </a:endParaRPr>
          </a:p>
          <a:p>
            <a:pPr indent="-342900" lvl="0" marL="457200" rtl="0" algn="l">
              <a:lnSpc>
                <a:spcPct val="100000"/>
              </a:lnSpc>
              <a:spcBef>
                <a:spcPts val="0"/>
              </a:spcBef>
              <a:spcAft>
                <a:spcPts val="0"/>
              </a:spcAft>
              <a:buClr>
                <a:schemeClr val="accent6"/>
              </a:buClr>
              <a:buSzPts val="1800"/>
              <a:buFont typeface="Lato"/>
              <a:buChar char="●"/>
            </a:pPr>
            <a:r>
              <a:rPr b="1" lang="en-US" sz="1800">
                <a:solidFill>
                  <a:schemeClr val="accent6"/>
                </a:solidFill>
                <a:latin typeface="Lato"/>
                <a:ea typeface="Lato"/>
                <a:cs typeface="Lato"/>
                <a:sym typeface="Lato"/>
              </a:rPr>
              <a:t>Vær konkret i informasjon om krav, forventninger og ansvar, bruk eksakt språk. </a:t>
            </a:r>
            <a:endParaRPr b="1" sz="1800">
              <a:solidFill>
                <a:schemeClr val="accent6"/>
              </a:solidFill>
              <a:latin typeface="Lato"/>
              <a:ea typeface="Lato"/>
              <a:cs typeface="Lato"/>
              <a:sym typeface="Lato"/>
            </a:endParaRPr>
          </a:p>
          <a:p>
            <a:pPr indent="-342900" lvl="0" marL="457200" rtl="0" algn="l">
              <a:lnSpc>
                <a:spcPct val="100000"/>
              </a:lnSpc>
              <a:spcBef>
                <a:spcPts val="0"/>
              </a:spcBef>
              <a:spcAft>
                <a:spcPts val="0"/>
              </a:spcAft>
              <a:buClr>
                <a:schemeClr val="accent6"/>
              </a:buClr>
              <a:buSzPts val="1800"/>
              <a:buFont typeface="Lato"/>
              <a:buChar char="●"/>
            </a:pPr>
            <a:r>
              <a:rPr b="1" lang="en-US" sz="1800">
                <a:solidFill>
                  <a:schemeClr val="accent6"/>
                </a:solidFill>
                <a:latin typeface="Lato"/>
                <a:ea typeface="Lato"/>
                <a:cs typeface="Lato"/>
                <a:sym typeface="Lato"/>
              </a:rPr>
              <a:t>Beskriv arbeidsoppgavene eksakt. </a:t>
            </a:r>
            <a:endParaRPr b="1" sz="1800">
              <a:solidFill>
                <a:schemeClr val="accent6"/>
              </a:solidFill>
              <a:latin typeface="Lato"/>
              <a:ea typeface="Lato"/>
              <a:cs typeface="Lato"/>
              <a:sym typeface="Lato"/>
            </a:endParaRPr>
          </a:p>
          <a:p>
            <a:pPr indent="-342900" lvl="0" marL="457200" rtl="0" algn="l">
              <a:lnSpc>
                <a:spcPct val="100000"/>
              </a:lnSpc>
              <a:spcBef>
                <a:spcPts val="0"/>
              </a:spcBef>
              <a:spcAft>
                <a:spcPts val="0"/>
              </a:spcAft>
              <a:buClr>
                <a:schemeClr val="accent6"/>
              </a:buClr>
              <a:buSzPts val="1800"/>
              <a:buFont typeface="Lato"/>
              <a:buChar char="●"/>
            </a:pPr>
            <a:r>
              <a:rPr b="1" lang="en-US" sz="1800">
                <a:solidFill>
                  <a:schemeClr val="accent6"/>
                </a:solidFill>
                <a:latin typeface="Lato"/>
                <a:ea typeface="Lato"/>
                <a:cs typeface="Lato"/>
                <a:sym typeface="Lato"/>
              </a:rPr>
              <a:t>For mange personer med nevrologiske utfordringer  er design viktig. Bruk enkel utforming med ikke for mange farger.</a:t>
            </a:r>
            <a:endParaRPr b="1" sz="1800">
              <a:solidFill>
                <a:schemeClr val="accent6"/>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80" name="Google Shape;80;g12ecd83dbe3_0_0"/>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81" name="Google Shape;81;g12ecd83dbe3_0_0"/>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12ecd83dbe3_0_32"/>
          <p:cNvSpPr txBox="1"/>
          <p:nvPr>
            <p:ph type="title"/>
          </p:nvPr>
        </p:nvSpPr>
        <p:spPr>
          <a:xfrm>
            <a:off x="893750" y="358775"/>
            <a:ext cx="7051500" cy="1014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US" sz="3200">
                <a:solidFill>
                  <a:srgbClr val="97ABBC"/>
                </a:solidFill>
                <a:latin typeface="Raleway"/>
                <a:ea typeface="Raleway"/>
                <a:cs typeface="Raleway"/>
                <a:sym typeface="Raleway"/>
              </a:rPr>
              <a:t>3.1.2 Utvelgelse av kandidater</a:t>
            </a:r>
            <a:endParaRPr/>
          </a:p>
        </p:txBody>
      </p:sp>
      <p:sp>
        <p:nvSpPr>
          <p:cNvPr id="87" name="Google Shape;87;g12ecd83dbe3_0_32"/>
          <p:cNvSpPr txBox="1"/>
          <p:nvPr>
            <p:ph idx="1" type="body"/>
          </p:nvPr>
        </p:nvSpPr>
        <p:spPr>
          <a:xfrm>
            <a:off x="893750" y="1373075"/>
            <a:ext cx="7257300" cy="332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SzPts val="1800"/>
              <a:buNone/>
            </a:pPr>
            <a:r>
              <a:rPr lang="en-US" sz="1800">
                <a:solidFill>
                  <a:srgbClr val="677480"/>
                </a:solidFill>
                <a:latin typeface="Lato"/>
                <a:ea typeface="Lato"/>
                <a:cs typeface="Lato"/>
                <a:sym typeface="Lato"/>
              </a:rPr>
              <a:t>Sosialt belastede kognitive oppgaver reduserer ofte evnen for individer med ASF for å vise sitt reelle kognitive ferdighetsnivå.</a:t>
            </a:r>
            <a:endParaRPr sz="1800">
              <a:solidFill>
                <a:srgbClr val="677480"/>
              </a:solidFill>
              <a:latin typeface="Lato"/>
              <a:ea typeface="Lato"/>
              <a:cs typeface="Lato"/>
              <a:sym typeface="Lato"/>
            </a:endParaRPr>
          </a:p>
          <a:p>
            <a:pPr indent="0" lvl="0" marL="0" marR="38100" rtl="0" algn="l">
              <a:lnSpc>
                <a:spcPct val="115000"/>
              </a:lnSpc>
              <a:spcBef>
                <a:spcPts val="0"/>
              </a:spcBef>
              <a:spcAft>
                <a:spcPts val="0"/>
              </a:spcAft>
              <a:buNone/>
            </a:pPr>
            <a:r>
              <a:rPr lang="en-US" sz="1800">
                <a:solidFill>
                  <a:srgbClr val="677480"/>
                </a:solidFill>
                <a:latin typeface="Lato"/>
                <a:ea typeface="Lato"/>
                <a:cs typeface="Lato"/>
                <a:sym typeface="Lato"/>
              </a:rPr>
              <a:t>Vær oppmerksom på dette når du planlegger hvordan du skal velge ut dine ansatte. </a:t>
            </a:r>
            <a:endParaRPr sz="1800">
              <a:solidFill>
                <a:srgbClr val="677480"/>
              </a:solidFill>
              <a:latin typeface="Lato"/>
              <a:ea typeface="Lato"/>
              <a:cs typeface="Lato"/>
              <a:sym typeface="Lato"/>
            </a:endParaRPr>
          </a:p>
          <a:p>
            <a:pPr indent="0" lvl="0" marL="0" marR="38100" rtl="0" algn="l">
              <a:lnSpc>
                <a:spcPct val="115000"/>
              </a:lnSpc>
              <a:spcBef>
                <a:spcPts val="0"/>
              </a:spcBef>
              <a:spcAft>
                <a:spcPts val="0"/>
              </a:spcAft>
              <a:buNone/>
            </a:pPr>
            <a:r>
              <a:rPr lang="en-US" sz="1800">
                <a:solidFill>
                  <a:srgbClr val="677480"/>
                </a:solidFill>
                <a:latin typeface="Lato"/>
                <a:ea typeface="Lato"/>
                <a:cs typeface="Lato"/>
                <a:sym typeface="Lato"/>
              </a:rPr>
              <a:t>Bevissthet om inkludering og om hvordan tiltrekke seg en mangfoldig arbeidsstyrke, krever fokus på likestilling gjennom utvelgelsesprosessen. Et tradisjonelt intervju vil passe noen kandidater, mens spillbaserte eller skriftlige vurderinger fremmer bedre resultater for andre.</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24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b="0" i="0" sz="2400" u="none">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88" name="Google Shape;88;g12ecd83dbe3_0_32"/>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89" name="Google Shape;89;g12ecd83dbe3_0_32"/>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2ecd83dbe3_0_59"/>
          <p:cNvSpPr txBox="1"/>
          <p:nvPr>
            <p:ph idx="1" type="body"/>
          </p:nvPr>
        </p:nvSpPr>
        <p:spPr>
          <a:xfrm>
            <a:off x="669075" y="1045425"/>
            <a:ext cx="2843700" cy="36519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US" sz="1800">
                <a:solidFill>
                  <a:srgbClr val="677480"/>
                </a:solidFill>
                <a:latin typeface="Lato"/>
                <a:ea typeface="Lato"/>
                <a:cs typeface="Lato"/>
                <a:sym typeface="Lato"/>
              </a:rPr>
              <a:t>Vi er forskjellige og bør behandles etter det. Individuelt trenger vi ulik mengde og type oppmerksomhet for å blomstre, både på jobb og i en rekrutteringsprosess.</a:t>
            </a:r>
            <a:endParaRPr sz="1800">
              <a:solidFill>
                <a:srgbClr val="677480"/>
              </a:solidFill>
              <a:latin typeface="Lato"/>
              <a:ea typeface="Lato"/>
              <a:cs typeface="Lato"/>
              <a:sym typeface="Lato"/>
            </a:endParaRPr>
          </a:p>
          <a:p>
            <a:pPr indent="0" lvl="0" marL="571500" rtl="0" algn="l">
              <a:lnSpc>
                <a:spcPct val="100000"/>
              </a:lnSpc>
              <a:spcBef>
                <a:spcPts val="600"/>
              </a:spcBef>
              <a:spcAft>
                <a:spcPts val="0"/>
              </a:spcAft>
              <a:buSzPts val="1800"/>
              <a:buNone/>
            </a:pPr>
            <a:r>
              <a:rPr lang="en-US"/>
              <a:t> </a:t>
            </a:r>
            <a:endParaRPr/>
          </a:p>
          <a:p>
            <a:pPr indent="0" lvl="0" marL="571500" rtl="0" algn="l">
              <a:lnSpc>
                <a:spcPct val="100000"/>
              </a:lnSpc>
              <a:spcBef>
                <a:spcPts val="600"/>
              </a:spcBef>
              <a:spcAft>
                <a:spcPts val="0"/>
              </a:spcAft>
              <a:buSzPts val="1800"/>
              <a:buNone/>
            </a:pPr>
            <a:r>
              <a:t/>
            </a:r>
            <a:endParaRPr/>
          </a:p>
          <a:p>
            <a:pPr indent="0" lvl="0" marL="571500" rtl="0" algn="l">
              <a:lnSpc>
                <a:spcPct val="100000"/>
              </a:lnSpc>
              <a:spcBef>
                <a:spcPts val="600"/>
              </a:spcBef>
              <a:spcAft>
                <a:spcPts val="0"/>
              </a:spcAft>
              <a:buSzPts val="1800"/>
              <a:buNone/>
            </a:pPr>
            <a:r>
              <a:t/>
            </a:r>
            <a:endParaRPr/>
          </a:p>
        </p:txBody>
      </p:sp>
      <p:sp>
        <p:nvSpPr>
          <p:cNvPr id="95" name="Google Shape;95;g12ecd83dbe3_0_59"/>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96" name="Google Shape;96;g12ecd83dbe3_0_59"/>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pic>
        <p:nvPicPr>
          <p:cNvPr id="97" name="Google Shape;97;g12ecd83dbe3_0_59"/>
          <p:cNvPicPr preferRelativeResize="0"/>
          <p:nvPr/>
        </p:nvPicPr>
        <p:blipFill rotWithShape="1">
          <a:blip r:embed="rId4">
            <a:alphaModFix/>
          </a:blip>
          <a:srcRect b="0" l="0" r="0" t="0"/>
          <a:stretch/>
        </p:blipFill>
        <p:spPr>
          <a:xfrm>
            <a:off x="3665175" y="896725"/>
            <a:ext cx="5326426" cy="2801076"/>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2ecd83dbe3_0_66"/>
          <p:cNvSpPr txBox="1"/>
          <p:nvPr>
            <p:ph idx="1" type="body"/>
          </p:nvPr>
        </p:nvSpPr>
        <p:spPr>
          <a:xfrm>
            <a:off x="893750" y="2078800"/>
            <a:ext cx="3678300" cy="233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t/>
            </a:r>
            <a:endParaRPr sz="1800">
              <a:solidFill>
                <a:srgbClr val="677480"/>
              </a:solidFill>
              <a:latin typeface="Lato"/>
              <a:ea typeface="Lato"/>
              <a:cs typeface="Lato"/>
              <a:sym typeface="Lato"/>
            </a:endParaRPr>
          </a:p>
          <a:p>
            <a:pPr indent="0" lvl="0" marL="0" rtl="0" algn="l">
              <a:lnSpc>
                <a:spcPct val="100000"/>
              </a:lnSpc>
              <a:spcBef>
                <a:spcPts val="600"/>
              </a:spcBef>
              <a:spcAft>
                <a:spcPts val="0"/>
              </a:spcAft>
              <a:buNone/>
            </a:pPr>
            <a:r>
              <a:rPr lang="en-US" sz="1800">
                <a:solidFill>
                  <a:srgbClr val="677480"/>
                </a:solidFill>
                <a:highlight>
                  <a:srgbClr val="F8F9FA"/>
                </a:highlight>
                <a:latin typeface="Lato"/>
                <a:ea typeface="Lato"/>
                <a:cs typeface="Lato"/>
                <a:sym typeface="Lato"/>
              </a:rPr>
              <a:t>Stress reduserer vår evne til å fokusere og huske. Dersom mulig, bli kjent med hvordan din jobbkandidat foretrekker å vise og kommunisere ferdigheter, dette vil redusere angst.</a:t>
            </a:r>
            <a:endParaRPr sz="1800">
              <a:solidFill>
                <a:srgbClr val="677480"/>
              </a:solidFill>
              <a:highlight>
                <a:srgbClr val="F8F9FA"/>
              </a:highlight>
              <a:latin typeface="Lato"/>
              <a:ea typeface="Lato"/>
              <a:cs typeface="Lato"/>
              <a:sym typeface="Lato"/>
            </a:endParaRPr>
          </a:p>
          <a:p>
            <a:pPr indent="0" lvl="0" marL="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sz="2400">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b="0" i="0" sz="2400" u="none">
              <a:solidFill>
                <a:srgbClr val="677480"/>
              </a:solidFill>
              <a:latin typeface="Lato"/>
              <a:ea typeface="Lato"/>
              <a:cs typeface="Lato"/>
              <a:sym typeface="Lato"/>
            </a:endParaRPr>
          </a:p>
          <a:p>
            <a:pPr indent="-342900" lvl="0" marL="457200" rtl="0" algn="l">
              <a:lnSpc>
                <a:spcPct val="100000"/>
              </a:lnSpc>
              <a:spcBef>
                <a:spcPts val="600"/>
              </a:spcBef>
              <a:spcAft>
                <a:spcPts val="0"/>
              </a:spcAft>
              <a:buSzPts val="1800"/>
              <a:buNone/>
            </a:pPr>
            <a:r>
              <a:t/>
            </a:r>
            <a:endParaRPr/>
          </a:p>
        </p:txBody>
      </p:sp>
      <p:sp>
        <p:nvSpPr>
          <p:cNvPr id="103" name="Google Shape;103;g12ecd83dbe3_0_66"/>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104" name="Google Shape;104;g12ecd83dbe3_0_66"/>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pic>
        <p:nvPicPr>
          <p:cNvPr id="105" name="Google Shape;105;g12ecd83dbe3_0_66"/>
          <p:cNvPicPr preferRelativeResize="0"/>
          <p:nvPr/>
        </p:nvPicPr>
        <p:blipFill rotWithShape="1">
          <a:blip r:embed="rId4">
            <a:alphaModFix/>
          </a:blip>
          <a:srcRect b="0" l="0" r="0" t="0"/>
          <a:stretch/>
        </p:blipFill>
        <p:spPr>
          <a:xfrm>
            <a:off x="4724450" y="1086950"/>
            <a:ext cx="3952875" cy="308422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2ecd83dbe3_0_91"/>
          <p:cNvSpPr txBox="1"/>
          <p:nvPr>
            <p:ph idx="1" type="body"/>
          </p:nvPr>
        </p:nvSpPr>
        <p:spPr>
          <a:xfrm>
            <a:off x="893750" y="1182050"/>
            <a:ext cx="6462600" cy="35154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0" marR="38100" rtl="0" algn="l">
              <a:lnSpc>
                <a:spcPct val="128571"/>
              </a:lnSpc>
              <a:spcBef>
                <a:spcPts val="0"/>
              </a:spcBef>
              <a:spcAft>
                <a:spcPts val="0"/>
              </a:spcAft>
              <a:buNone/>
            </a:pPr>
            <a:r>
              <a:rPr lang="en-US" sz="1800">
                <a:solidFill>
                  <a:srgbClr val="677480"/>
                </a:solidFill>
                <a:latin typeface="Lato"/>
                <a:ea typeface="Lato"/>
                <a:cs typeface="Lato"/>
                <a:sym typeface="Lato"/>
              </a:rPr>
              <a:t>Strukturerte klassiske jobbintervjuer er ikke å foretrekke blant mange personer med ASF, det kan lett bli en stressende situasjon. Å være under press reduserer evnen til å uttrykke seg. Interiøret, lukt og nye omgivelser kan være stressende i seg selv. I tillegg kan kandidaten bruke all energi på å forstå ansiktsuttrykk istedenfor å fokusere på å dele ferdigheter. Og det er ferdighetene du som leder er opptatt av. Hvordan kan du få tilgang til kompetansen både i en utvelgelsesfase og i en reell arbeidssituasjon?</a:t>
            </a:r>
            <a:endParaRPr sz="1800">
              <a:solidFill>
                <a:srgbClr val="677480"/>
              </a:solidFill>
              <a:latin typeface="Lato"/>
              <a:ea typeface="Lato"/>
              <a:cs typeface="Lato"/>
              <a:sym typeface="Lato"/>
            </a:endParaRPr>
          </a:p>
          <a:p>
            <a:pPr indent="0" lvl="0" marL="0" rtl="0" algn="l">
              <a:lnSpc>
                <a:spcPct val="100000"/>
              </a:lnSpc>
              <a:spcBef>
                <a:spcPts val="600"/>
              </a:spcBef>
              <a:spcAft>
                <a:spcPts val="0"/>
              </a:spcAft>
              <a:buSzPts val="1800"/>
              <a:buNone/>
            </a:pPr>
            <a:r>
              <a:t/>
            </a:r>
            <a:endParaRPr sz="1800">
              <a:solidFill>
                <a:srgbClr val="677480"/>
              </a:solidFill>
              <a:latin typeface="Lato"/>
              <a:ea typeface="Lato"/>
              <a:cs typeface="Lato"/>
              <a:sym typeface="Lato"/>
            </a:endParaRPr>
          </a:p>
          <a:p>
            <a:pPr indent="0" lvl="0" marL="457200" rtl="0" algn="l">
              <a:lnSpc>
                <a:spcPct val="100000"/>
              </a:lnSpc>
              <a:spcBef>
                <a:spcPts val="600"/>
              </a:spcBef>
              <a:spcAft>
                <a:spcPts val="0"/>
              </a:spcAft>
              <a:buSzPts val="1800"/>
              <a:buNone/>
            </a:pPr>
            <a:r>
              <a:t/>
            </a:r>
            <a:endParaRPr/>
          </a:p>
        </p:txBody>
      </p:sp>
      <p:sp>
        <p:nvSpPr>
          <p:cNvPr id="111" name="Google Shape;111;g12ecd83dbe3_0_91"/>
          <p:cNvSpPr txBox="1"/>
          <p:nvPr/>
        </p:nvSpPr>
        <p:spPr>
          <a:xfrm>
            <a:off x="8480425" y="4697412"/>
            <a:ext cx="549300" cy="31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97ABBC"/>
              </a:buClr>
              <a:buSzPts val="1300"/>
              <a:buFont typeface="Lato"/>
              <a:buNone/>
            </a:pPr>
            <a:fld id="{00000000-1234-1234-1234-123412341234}" type="slidenum">
              <a:rPr b="0" i="0" lang="en-US" sz="1300" u="none" cap="none" strike="noStrike">
                <a:solidFill>
                  <a:srgbClr val="97ABBC"/>
                </a:solidFill>
                <a:latin typeface="Lato"/>
                <a:ea typeface="Lato"/>
                <a:cs typeface="Lato"/>
                <a:sym typeface="Lato"/>
              </a:rPr>
              <a:t>‹#›</a:t>
            </a:fld>
            <a:endParaRPr b="0" i="0" sz="1400" u="none" cap="none" strike="noStrike">
              <a:solidFill>
                <a:srgbClr val="000000"/>
              </a:solidFill>
              <a:latin typeface="Arial"/>
              <a:ea typeface="Arial"/>
              <a:cs typeface="Arial"/>
              <a:sym typeface="Arial"/>
            </a:endParaRPr>
          </a:p>
        </p:txBody>
      </p:sp>
      <p:pic>
        <p:nvPicPr>
          <p:cNvPr id="112" name="Google Shape;112;g12ecd83dbe3_0_91"/>
          <p:cNvPicPr preferRelativeResize="0"/>
          <p:nvPr/>
        </p:nvPicPr>
        <p:blipFill rotWithShape="1">
          <a:blip r:embed="rId3">
            <a:alphaModFix/>
          </a:blip>
          <a:srcRect b="26464" l="23919" r="24685" t="25362"/>
          <a:stretch/>
        </p:blipFill>
        <p:spPr>
          <a:xfrm>
            <a:off x="0" y="0"/>
            <a:ext cx="1258887" cy="62706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natalia</dc:creator>
</cp:coreProperties>
</file>

<file path=docProps/custom.xml><?xml version="1.0" encoding="utf-8"?>
<Properties xmlns="http://schemas.openxmlformats.org/officeDocument/2006/custom-properties" xmlns:vt="http://schemas.openxmlformats.org/officeDocument/2006/docPropsVTypes"/>
</file>