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Lat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2ee4fac62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2ee4fac62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2ee4fac62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2ee4fac62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ff32be11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ff32be11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ee4fac628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ee4fac628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2ee4fac62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2ee4fac62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2ee4fac628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2ee4fac628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ee4fac62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2ee4fac62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2ff32be11b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2ff32be11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2ee4fac62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2ee4fac62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2ee4fac62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2ee4fac62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2ee4fac628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2ee4fac628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2ee4fac628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2ee4fac628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2ff46d16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2ff46d16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2ff32be11b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2ff32be11b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2ff32be11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2ff32be11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ee4fac628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2ee4fac628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1e52fc0b6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1e52fc0b6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2ff32be11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2ff32be11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2ff32be1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2ff32be1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2ff32be11b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2ff32be11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2ee4fac6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2ee4fac6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2ff32be11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2ff32be11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ee4fac628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2ee4fac62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codility.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www.benchmark.game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bsnews.com/news/autism-employment-60-minutes-2021-07-18/"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knack.it/"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www.pymetrics.ai/assessment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s://hrtrendinstitute.com/2017/06/26/how-to-use-gamification-to-recruit-talented-employee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www.scoutible.com"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recruitingdaily.com/author/laurenshank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thetalentgames.com/infographic-neurodiversity-in-the-workplace/"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s://doitprofiler.co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resources.workable.com/stories-and-insights/gamification-in-recruiting-effectivenes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t>IO3-A3-</a:t>
            </a:r>
            <a:r>
              <a:rPr lang="bg-BG" dirty="0" err="1" smtClean="0"/>
              <a:t>Игровизация</a:t>
            </a:r>
            <a:r>
              <a:rPr lang="en" dirty="0" smtClean="0"/>
              <a:t> </a:t>
            </a: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bg-BG" dirty="0" smtClean="0"/>
              <a:t>Подбор – Игровизация - Приобщаване</a:t>
            </a:r>
            <a:endParaRPr dirty="0"/>
          </a:p>
        </p:txBody>
      </p:sp>
      <p:pic>
        <p:nvPicPr>
          <p:cNvPr id="56" name="Google Shape;56;p13"/>
          <p:cNvPicPr preferRelativeResize="0"/>
          <p:nvPr/>
        </p:nvPicPr>
        <p:blipFill>
          <a:blip r:embed="rId3">
            <a:alphaModFix/>
          </a:blip>
          <a:stretch>
            <a:fillRect/>
          </a:stretch>
        </p:blipFill>
        <p:spPr>
          <a:xfrm>
            <a:off x="6830100" y="3780525"/>
            <a:ext cx="2002200" cy="1285450"/>
          </a:xfrm>
          <a:prstGeom prst="rect">
            <a:avLst/>
          </a:prstGeom>
          <a:noFill/>
          <a:ln>
            <a:noFill/>
          </a:ln>
        </p:spPr>
      </p:pic>
      <p:pic>
        <p:nvPicPr>
          <p:cNvPr id="57" name="Google Shape;57;p13"/>
          <p:cNvPicPr preferRelativeResize="0"/>
          <p:nvPr/>
        </p:nvPicPr>
        <p:blipFill>
          <a:blip r:embed="rId4">
            <a:alphaModFix/>
          </a:blip>
          <a:stretch>
            <a:fillRect/>
          </a:stretch>
        </p:blipFill>
        <p:spPr>
          <a:xfrm>
            <a:off x="3492175" y="3780525"/>
            <a:ext cx="2307336" cy="1211350"/>
          </a:xfrm>
          <a:prstGeom prst="rect">
            <a:avLst/>
          </a:prstGeom>
          <a:noFill/>
          <a:ln>
            <a:noFill/>
          </a:ln>
        </p:spPr>
      </p:pic>
      <p:pic>
        <p:nvPicPr>
          <p:cNvPr id="58" name="Google Shape;58;p13"/>
          <p:cNvPicPr preferRelativeResize="0"/>
          <p:nvPr/>
        </p:nvPicPr>
        <p:blipFill>
          <a:blip r:embed="rId5">
            <a:alphaModFix/>
          </a:blip>
          <a:stretch>
            <a:fillRect/>
          </a:stretch>
        </p:blipFill>
        <p:spPr>
          <a:xfrm>
            <a:off x="983975" y="67075"/>
            <a:ext cx="2750650" cy="875275"/>
          </a:xfrm>
          <a:prstGeom prst="rect">
            <a:avLst/>
          </a:prstGeom>
          <a:noFill/>
          <a:ln>
            <a:noFill/>
          </a:ln>
        </p:spPr>
      </p:pic>
      <p:pic>
        <p:nvPicPr>
          <p:cNvPr id="59" name="Google Shape;59;p13"/>
          <p:cNvPicPr preferRelativeResize="0"/>
          <p:nvPr/>
        </p:nvPicPr>
        <p:blipFill>
          <a:blip r:embed="rId6">
            <a:alphaModFix/>
          </a:blip>
          <a:stretch>
            <a:fillRect/>
          </a:stretch>
        </p:blipFill>
        <p:spPr>
          <a:xfrm>
            <a:off x="484800" y="3889925"/>
            <a:ext cx="1582950" cy="875275"/>
          </a:xfrm>
          <a:prstGeom prst="rect">
            <a:avLst/>
          </a:prstGeom>
          <a:noFill/>
          <a:ln>
            <a:noFill/>
          </a:ln>
        </p:spPr>
      </p:pic>
      <p:sp>
        <p:nvSpPr>
          <p:cNvPr id="60" name="Google Shape;60;p13"/>
          <p:cNvSpPr txBox="1"/>
          <p:nvPr/>
        </p:nvSpPr>
        <p:spPr>
          <a:xfrm>
            <a:off x="4572000" y="190074"/>
            <a:ext cx="30000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b="1">
                <a:solidFill>
                  <a:srgbClr val="4472C4"/>
                </a:solidFill>
              </a:rPr>
              <a:t>Project: 2020-1-NO01-KA204-076508</a:t>
            </a:r>
            <a:endParaRPr dirty="0">
              <a:solidFill>
                <a:schemeClr val="dk1"/>
              </a:solidFill>
            </a:endParaRPr>
          </a:p>
          <a:p>
            <a:pPr marL="0" lvl="0" indent="0" algn="l" rtl="0">
              <a:spcBef>
                <a:spcPts val="0"/>
              </a:spcBef>
              <a:spcAft>
                <a:spcPts val="0"/>
              </a:spcAft>
              <a:buNone/>
            </a:pPr>
            <a:r>
              <a:rPr lang="en" sz="700">
                <a:solidFill>
                  <a:srgbClr val="4472C4"/>
                </a:solidFill>
              </a:rPr>
              <a:t>This project has been funded with support from the European Commission. This publication reflects the views only of the author, and the Commission cannot be held responsible for any use which may be made of the information contained therein.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subTitle" idx="1"/>
          </p:nvPr>
        </p:nvSpPr>
        <p:spPr>
          <a:xfrm>
            <a:off x="311700" y="1453150"/>
            <a:ext cx="8520600" cy="2173500"/>
          </a:xfrm>
          <a:prstGeom prst="rect">
            <a:avLst/>
          </a:prstGeom>
        </p:spPr>
        <p:txBody>
          <a:bodyPr spcFirstLastPara="1" wrap="square" lIns="91425" tIns="91425" rIns="91425" bIns="91425" anchor="t" anchorCtr="0">
            <a:noAutofit/>
          </a:bodyPr>
          <a:lstStyle/>
          <a:p>
            <a:pPr lvl="0" indent="0" algn="just"/>
            <a:r>
              <a:rPr lang="bg-BG" sz="2000" b="1" u="sng" dirty="0" smtClean="0">
                <a:solidFill>
                  <a:schemeClr val="accent3"/>
                </a:solidFill>
                <a:highlight>
                  <a:schemeClr val="lt1"/>
                </a:highlight>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
            </a:r>
            <a:r>
              <a:rPr lang="en" sz="2000" b="1" u="sng" dirty="0" smtClean="0">
                <a:solidFill>
                  <a:schemeClr val="accent3"/>
                </a:solidFill>
                <a:highlight>
                  <a:schemeClr val="lt1"/>
                </a:highlight>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Codility</a:t>
            </a:r>
            <a:r>
              <a:rPr lang="bg-BG" sz="2000" b="1" u="sng" dirty="0" smtClean="0">
                <a:solidFill>
                  <a:schemeClr val="accent3"/>
                </a:solidFill>
                <a:highlight>
                  <a:schemeClr val="lt1"/>
                </a:highlight>
                <a:latin typeface="Lato"/>
                <a:ea typeface="Lato"/>
                <a:cs typeface="Lato"/>
                <a:sym typeface="Lato"/>
              </a:rPr>
              <a:t>“</a:t>
            </a:r>
            <a:r>
              <a:rPr lang="en" sz="2000" b="1" dirty="0" smtClean="0">
                <a:solidFill>
                  <a:schemeClr val="accent3"/>
                </a:solidFill>
                <a:highlight>
                  <a:schemeClr val="lt1"/>
                </a:highlight>
                <a:latin typeface="Lato"/>
                <a:ea typeface="Lato"/>
                <a:cs typeface="Lato"/>
                <a:sym typeface="Lato"/>
              </a:rPr>
              <a:t> </a:t>
            </a:r>
            <a:r>
              <a:rPr lang="bg-BG" sz="2000" b="1" dirty="0" smtClean="0">
                <a:solidFill>
                  <a:schemeClr val="accent3"/>
                </a:solidFill>
                <a:highlight>
                  <a:schemeClr val="lt1"/>
                </a:highlight>
                <a:latin typeface="Lato"/>
                <a:ea typeface="Lato"/>
                <a:cs typeface="Lato"/>
                <a:sym typeface="Lato"/>
              </a:rPr>
              <a:t>е организация специализираща в адаптирането на тестове за писане на код за кандидатите за работа. </a:t>
            </a:r>
            <a:r>
              <a:rPr lang="ru-RU" sz="2000" b="1" dirty="0">
                <a:solidFill>
                  <a:schemeClr val="accent3"/>
                </a:solidFill>
                <a:highlight>
                  <a:schemeClr val="lt1"/>
                </a:highlight>
                <a:latin typeface="Lato"/>
                <a:ea typeface="Lato"/>
                <a:cs typeface="Lato"/>
                <a:sym typeface="Lato"/>
              </a:rPr>
              <a:t>Те имат платформа за техническо интервю и могат да ви помогнат да разработите </a:t>
            </a:r>
            <a:r>
              <a:rPr lang="ru-RU" sz="2000" b="1" dirty="0" smtClean="0">
                <a:solidFill>
                  <a:schemeClr val="accent3"/>
                </a:solidFill>
                <a:highlight>
                  <a:schemeClr val="lt1"/>
                </a:highlight>
                <a:latin typeface="Lato"/>
                <a:ea typeface="Lato"/>
                <a:cs typeface="Lato"/>
                <a:sym typeface="Lato"/>
              </a:rPr>
              <a:t>тестове </a:t>
            </a:r>
            <a:r>
              <a:rPr lang="ru-RU" sz="2000" b="1" dirty="0">
                <a:solidFill>
                  <a:schemeClr val="accent3"/>
                </a:solidFill>
                <a:highlight>
                  <a:schemeClr val="lt1"/>
                </a:highlight>
                <a:latin typeface="Lato"/>
                <a:ea typeface="Lato"/>
                <a:cs typeface="Lato"/>
                <a:sym typeface="Lato"/>
              </a:rPr>
              <a:t>за умения</a:t>
            </a:r>
            <a:r>
              <a:rPr lang="ru-RU" sz="2000" b="1" dirty="0" smtClean="0">
                <a:solidFill>
                  <a:schemeClr val="accent3"/>
                </a:solidFill>
                <a:highlight>
                  <a:schemeClr val="lt1"/>
                </a:highlight>
                <a:latin typeface="Lato"/>
                <a:ea typeface="Lato"/>
                <a:cs typeface="Lato"/>
                <a:sym typeface="Lato"/>
              </a:rPr>
              <a:t>.</a:t>
            </a:r>
            <a:r>
              <a:rPr lang="en-US" sz="2000" b="1" dirty="0" smtClean="0">
                <a:solidFill>
                  <a:schemeClr val="accent3"/>
                </a:solidFill>
                <a:highlight>
                  <a:schemeClr val="lt1"/>
                </a:highlight>
                <a:latin typeface="Lato"/>
                <a:ea typeface="Lato"/>
                <a:cs typeface="Lato"/>
                <a:sym typeface="Lato"/>
              </a:rPr>
              <a:t> </a:t>
            </a:r>
            <a:r>
              <a:rPr lang="ru-RU" sz="2000" b="1" dirty="0">
                <a:solidFill>
                  <a:schemeClr val="accent3"/>
                </a:solidFill>
                <a:highlight>
                  <a:schemeClr val="lt1"/>
                </a:highlight>
                <a:latin typeface="Lato"/>
                <a:ea typeface="Lato"/>
                <a:cs typeface="Lato"/>
                <a:sym typeface="Lato"/>
              </a:rPr>
              <a:t>Това е пример за това как можете да пропуснете класическото физическо интервю. Препоръчваме ви да потърсите </a:t>
            </a:r>
            <a:r>
              <a:rPr lang="bg-BG" sz="2000" b="1" dirty="0" smtClean="0">
                <a:solidFill>
                  <a:schemeClr val="accent3"/>
                </a:solidFill>
                <a:highlight>
                  <a:schemeClr val="lt1"/>
                </a:highlight>
                <a:latin typeface="Lato"/>
                <a:ea typeface="Lato"/>
                <a:cs typeface="Lato"/>
                <a:sym typeface="Lato"/>
              </a:rPr>
              <a:t>програмисти</a:t>
            </a:r>
            <a:r>
              <a:rPr lang="ru-RU" sz="2000" b="1" dirty="0" smtClean="0">
                <a:solidFill>
                  <a:schemeClr val="accent3"/>
                </a:solidFill>
                <a:highlight>
                  <a:schemeClr val="lt1"/>
                </a:highlight>
                <a:latin typeface="Lato"/>
                <a:ea typeface="Lato"/>
                <a:cs typeface="Lato"/>
                <a:sym typeface="Lato"/>
              </a:rPr>
              <a:t>, </a:t>
            </a:r>
            <a:r>
              <a:rPr lang="ru-RU" sz="2000" b="1" dirty="0">
                <a:solidFill>
                  <a:schemeClr val="accent3"/>
                </a:solidFill>
                <a:highlight>
                  <a:schemeClr val="lt1"/>
                </a:highlight>
                <a:latin typeface="Lato"/>
                <a:ea typeface="Lato"/>
                <a:cs typeface="Lato"/>
                <a:sym typeface="Lato"/>
              </a:rPr>
              <a:t>които могат да ви помогнат с вашите специфични нужди</a:t>
            </a:r>
            <a:r>
              <a:rPr lang="ru-RU" sz="2000" b="1" dirty="0" smtClean="0">
                <a:solidFill>
                  <a:schemeClr val="accent3"/>
                </a:solidFill>
                <a:highlight>
                  <a:schemeClr val="lt1"/>
                </a:highlight>
                <a:latin typeface="Lato"/>
                <a:ea typeface="Lato"/>
                <a:cs typeface="Lato"/>
                <a:sym typeface="Lato"/>
              </a:rPr>
              <a:t>.</a:t>
            </a:r>
            <a:endParaRPr sz="2000" b="1" dirty="0">
              <a:solidFill>
                <a:schemeClr val="accent3"/>
              </a:solidFill>
              <a:highlight>
                <a:schemeClr val="lt1"/>
              </a:highlight>
              <a:latin typeface="Lato"/>
              <a:ea typeface="Lato"/>
              <a:cs typeface="Lato"/>
              <a:sym typeface="Lato"/>
            </a:endParaRPr>
          </a:p>
        </p:txBody>
      </p:sp>
      <p:pic>
        <p:nvPicPr>
          <p:cNvPr id="119" name="Google Shape;119;p22"/>
          <p:cNvPicPr preferRelativeResize="0"/>
          <p:nvPr/>
        </p:nvPicPr>
        <p:blipFill>
          <a:blip r:embed="rId4">
            <a:alphaModFix/>
          </a:blip>
          <a:stretch>
            <a:fillRect/>
          </a:stretch>
        </p:blipFill>
        <p:spPr>
          <a:xfrm>
            <a:off x="3492175" y="3780525"/>
            <a:ext cx="2307336" cy="1211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ctrTitle"/>
          </p:nvPr>
        </p:nvSpPr>
        <p:spPr>
          <a:xfrm>
            <a:off x="585000" y="914627"/>
            <a:ext cx="7974000" cy="522600"/>
          </a:xfrm>
          <a:prstGeom prst="rect">
            <a:avLst/>
          </a:prstGeom>
        </p:spPr>
        <p:txBody>
          <a:bodyPr spcFirstLastPara="1" wrap="square" lIns="91425" tIns="91425" rIns="91425" bIns="91425" anchor="b" anchorCtr="0">
            <a:noAutofit/>
          </a:bodyPr>
          <a:lstStyle/>
          <a:p>
            <a:pPr lvl="0"/>
            <a:r>
              <a:rPr lang="bg-BG" sz="2800" dirty="0">
                <a:solidFill>
                  <a:schemeClr val="accent3"/>
                </a:solidFill>
                <a:latin typeface="Lato"/>
                <a:ea typeface="Lato"/>
                <a:cs typeface="Lato"/>
                <a:sym typeface="Lato"/>
              </a:rPr>
              <a:t>Използване на игровизация в процеса на подбор</a:t>
            </a:r>
            <a:endParaRPr sz="2800" dirty="0"/>
          </a:p>
        </p:txBody>
      </p:sp>
      <p:sp>
        <p:nvSpPr>
          <p:cNvPr id="125" name="Google Shape;125;p23"/>
          <p:cNvSpPr txBox="1">
            <a:spLocks noGrp="1"/>
          </p:cNvSpPr>
          <p:nvPr>
            <p:ph type="subTitle" idx="1"/>
          </p:nvPr>
        </p:nvSpPr>
        <p:spPr>
          <a:xfrm>
            <a:off x="311700" y="1578475"/>
            <a:ext cx="8520600" cy="2644120"/>
          </a:xfrm>
          <a:prstGeom prst="rect">
            <a:avLst/>
          </a:prstGeom>
        </p:spPr>
        <p:txBody>
          <a:bodyPr spcFirstLastPara="1" wrap="square" lIns="91425" tIns="91425" rIns="91425" bIns="91425" anchor="t" anchorCtr="0">
            <a:noAutofit/>
          </a:bodyPr>
          <a:lstStyle/>
          <a:p>
            <a:pPr lvl="0" indent="0" algn="just"/>
            <a:r>
              <a:rPr lang="bg-BG" sz="1800" b="1" u="sng" dirty="0" smtClean="0">
                <a:solidFill>
                  <a:schemeClr val="accent3"/>
                </a:solidFill>
                <a:highlight>
                  <a:schemeClr val="lt1"/>
                </a:highlight>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
            </a:r>
            <a:r>
              <a:rPr lang="en" sz="1800" b="1" u="sng" dirty="0" smtClean="0">
                <a:solidFill>
                  <a:schemeClr val="accent3"/>
                </a:solidFill>
                <a:highlight>
                  <a:schemeClr val="lt1"/>
                </a:highlight>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Benchmark.games</a:t>
            </a:r>
            <a:r>
              <a:rPr lang="bg-BG" sz="1800" b="1" u="sng" dirty="0" smtClean="0">
                <a:solidFill>
                  <a:schemeClr val="accent3"/>
                </a:solidFill>
                <a:highlight>
                  <a:schemeClr val="lt1"/>
                </a:highlight>
                <a:latin typeface="Lato"/>
                <a:ea typeface="Lato"/>
                <a:cs typeface="Lato"/>
                <a:sym typeface="Lato"/>
              </a:rPr>
              <a:t>“</a:t>
            </a:r>
            <a:r>
              <a:rPr lang="en" sz="1800" b="1" dirty="0" smtClean="0">
                <a:solidFill>
                  <a:schemeClr val="accent3"/>
                </a:solidFill>
                <a:highlight>
                  <a:schemeClr val="lt1"/>
                </a:highlight>
                <a:latin typeface="Lato"/>
                <a:ea typeface="Lato"/>
                <a:cs typeface="Lato"/>
                <a:sym typeface="Lato"/>
              </a:rPr>
              <a:t> </a:t>
            </a:r>
            <a:r>
              <a:rPr lang="bg-BG" sz="1800" b="1" dirty="0" smtClean="0">
                <a:solidFill>
                  <a:schemeClr val="accent3"/>
                </a:solidFill>
                <a:highlight>
                  <a:schemeClr val="lt1"/>
                </a:highlight>
                <a:latin typeface="Lato"/>
                <a:ea typeface="Lato"/>
                <a:cs typeface="Lato"/>
                <a:sym typeface="Lato"/>
              </a:rPr>
              <a:t>са разработили инструмент предназначен и за двете страни. От една страна е насочен към талантливите търсачи на работа, да могат да тестват уменията си и да получат препоръки за потенциални работодатели. От друга страна има и инструменти предназначени за компаниите, които търсят инструменти за тестване на бъдещите служители. Когнитивните способности и твърдите умения лесно се идентифицират. Техните игрови решения </a:t>
            </a:r>
            <a:r>
              <a:rPr lang="ru-RU" sz="1800" b="1" dirty="0">
                <a:solidFill>
                  <a:schemeClr val="accent3"/>
                </a:solidFill>
                <a:highlight>
                  <a:schemeClr val="lt1"/>
                </a:highlight>
                <a:latin typeface="Lato"/>
                <a:ea typeface="Lato"/>
                <a:cs typeface="Lato"/>
                <a:sym typeface="Lato"/>
              </a:rPr>
              <a:t>могат да бъдат интегрирани в съществуваща система за проследяване на </a:t>
            </a:r>
            <a:r>
              <a:rPr lang="ru-RU" sz="1800" b="1" dirty="0" smtClean="0">
                <a:solidFill>
                  <a:schemeClr val="accent3"/>
                </a:solidFill>
                <a:highlight>
                  <a:schemeClr val="lt1"/>
                </a:highlight>
                <a:latin typeface="Lato"/>
                <a:ea typeface="Lato"/>
                <a:cs typeface="Lato"/>
                <a:sym typeface="Lato"/>
              </a:rPr>
              <a:t>кандидати.</a:t>
            </a:r>
            <a:r>
              <a:rPr lang="en" sz="1800" b="1" dirty="0" smtClean="0">
                <a:solidFill>
                  <a:schemeClr val="accent3"/>
                </a:solidFill>
                <a:highlight>
                  <a:schemeClr val="lt1"/>
                </a:highlight>
                <a:latin typeface="Lato"/>
                <a:ea typeface="Lato"/>
                <a:cs typeface="Lato"/>
                <a:sym typeface="Lato"/>
              </a:rPr>
              <a:t> </a:t>
            </a:r>
            <a:r>
              <a:rPr lang="ru-RU" sz="1800" b="1" dirty="0">
                <a:solidFill>
                  <a:schemeClr val="accent3"/>
                </a:solidFill>
                <a:highlight>
                  <a:schemeClr val="lt1"/>
                </a:highlight>
                <a:latin typeface="Lato"/>
                <a:ea typeface="Lato"/>
                <a:cs typeface="Lato"/>
                <a:sym typeface="Lato"/>
              </a:rPr>
              <a:t>Това също е начин да се подобри впечатлението на кандидатите за работодателските организации</a:t>
            </a:r>
            <a:r>
              <a:rPr lang="ru-RU" sz="1800" b="1" dirty="0" smtClean="0">
                <a:solidFill>
                  <a:schemeClr val="accent3"/>
                </a:solidFill>
                <a:highlight>
                  <a:schemeClr val="lt1"/>
                </a:highlight>
                <a:latin typeface="Lato"/>
                <a:ea typeface="Lato"/>
                <a:cs typeface="Lato"/>
                <a:sym typeface="Lato"/>
              </a:rPr>
              <a:t>.</a:t>
            </a:r>
            <a:endParaRPr sz="1800" dirty="0">
              <a:solidFill>
                <a:schemeClr val="dk1"/>
              </a:solidFill>
              <a:highlight>
                <a:schemeClr val="lt1"/>
              </a:highlight>
              <a:latin typeface="Times New Roman"/>
              <a:ea typeface="Times New Roman"/>
              <a:cs typeface="Times New Roman"/>
              <a:sym typeface="Times New Roman"/>
            </a:endParaRPr>
          </a:p>
        </p:txBody>
      </p:sp>
      <p:pic>
        <p:nvPicPr>
          <p:cNvPr id="126" name="Google Shape;126;p23"/>
          <p:cNvPicPr preferRelativeResize="0"/>
          <p:nvPr/>
        </p:nvPicPr>
        <p:blipFill>
          <a:blip r:embed="rId4">
            <a:alphaModFix/>
          </a:blip>
          <a:stretch>
            <a:fillRect/>
          </a:stretch>
        </p:blipFill>
        <p:spPr>
          <a:xfrm>
            <a:off x="3492175" y="4118517"/>
            <a:ext cx="1704293" cy="87335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Google Shape;131;p24"/>
          <p:cNvSpPr txBox="1"/>
          <p:nvPr/>
        </p:nvSpPr>
        <p:spPr>
          <a:xfrm>
            <a:off x="616800" y="2320850"/>
            <a:ext cx="6879000"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g-BG" sz="3600" dirty="0" smtClean="0"/>
              <a:t>Невроразнообразие</a:t>
            </a:r>
            <a:endParaRPr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subTitle" idx="1"/>
          </p:nvPr>
        </p:nvSpPr>
        <p:spPr>
          <a:xfrm>
            <a:off x="356305" y="454057"/>
            <a:ext cx="8520600" cy="3167400"/>
          </a:xfrm>
          <a:prstGeom prst="rect">
            <a:avLst/>
          </a:prstGeom>
        </p:spPr>
        <p:txBody>
          <a:bodyPr spcFirstLastPara="1" wrap="square" lIns="91425" tIns="91425" rIns="91425" bIns="91425" anchor="t" anchorCtr="0">
            <a:noAutofit/>
          </a:bodyPr>
          <a:lstStyle/>
          <a:p>
            <a:pPr lvl="0" indent="0" algn="just"/>
            <a:r>
              <a:rPr lang="bg-BG" sz="1600" b="1" dirty="0">
                <a:solidFill>
                  <a:schemeClr val="accent3"/>
                </a:solidFill>
                <a:highlight>
                  <a:schemeClr val="lt1"/>
                </a:highlight>
                <a:latin typeface="Lato"/>
                <a:ea typeface="Lato"/>
                <a:cs typeface="Lato"/>
                <a:sym typeface="Lato"/>
              </a:rPr>
              <a:t>Компютърно симулирани интервюта</a:t>
            </a:r>
            <a:r>
              <a:rPr lang="bg-BG" sz="1600" b="1" dirty="0" smtClean="0">
                <a:solidFill>
                  <a:schemeClr val="accent3"/>
                </a:solidFill>
                <a:highlight>
                  <a:schemeClr val="lt1"/>
                </a:highlight>
                <a:latin typeface="Lato"/>
                <a:ea typeface="Lato"/>
                <a:cs typeface="Lato"/>
                <a:sym typeface="Lato"/>
              </a:rPr>
              <a:t>:</a:t>
            </a:r>
          </a:p>
          <a:p>
            <a:pPr lvl="0" indent="0" algn="just"/>
            <a:endParaRPr sz="1500" b="1" dirty="0">
              <a:solidFill>
                <a:schemeClr val="accent3"/>
              </a:solidFill>
              <a:highlight>
                <a:schemeClr val="lt1"/>
              </a:highlight>
              <a:latin typeface="Lato"/>
              <a:ea typeface="Lato"/>
              <a:cs typeface="Lato"/>
              <a:sym typeface="Lato"/>
            </a:endParaRPr>
          </a:p>
          <a:p>
            <a:pPr lvl="0" indent="0" algn="just"/>
            <a:r>
              <a:rPr lang="bg-BG" sz="1600" b="1" dirty="0" smtClean="0">
                <a:solidFill>
                  <a:schemeClr val="accent3"/>
                </a:solidFill>
                <a:highlight>
                  <a:srgbClr val="FFFFFF"/>
                </a:highlight>
                <a:latin typeface="Lato"/>
                <a:ea typeface="Lato"/>
                <a:cs typeface="Lato"/>
                <a:sym typeface="Lato"/>
              </a:rPr>
              <a:t>Различията в общуването са често срещани, особено при невербалното общуване като езика на тялото. Невъзможността или възможността за общуване не е равнозначно на нечия интелигентност, един пример за това е че много хора от аутистичния спектър са добри с детайлите. В приложената 60-минутна статия на </a:t>
            </a:r>
            <a:r>
              <a:rPr lang="en" sz="1600" b="1" dirty="0" smtClean="0">
                <a:solidFill>
                  <a:schemeClr val="accent3"/>
                </a:solidFill>
                <a:highlight>
                  <a:srgbClr val="FFFFFF"/>
                </a:highlight>
                <a:latin typeface="Lato"/>
                <a:ea typeface="Lato"/>
                <a:cs typeface="Lato"/>
                <a:sym typeface="Lato"/>
              </a:rPr>
              <a:t>CBS</a:t>
            </a:r>
            <a:r>
              <a:rPr lang="en" sz="1600" b="1" dirty="0">
                <a:solidFill>
                  <a:schemeClr val="accent3"/>
                </a:solidFill>
                <a:highlight>
                  <a:srgbClr val="FFFFFF"/>
                </a:highlight>
                <a:latin typeface="Lato"/>
                <a:ea typeface="Lato"/>
                <a:cs typeface="Lato"/>
                <a:sym typeface="Lato"/>
              </a:rPr>
              <a:t>, </a:t>
            </a:r>
            <a:r>
              <a:rPr lang="ru-RU" sz="1600" b="1" dirty="0">
                <a:solidFill>
                  <a:schemeClr val="accent3"/>
                </a:solidFill>
                <a:highlight>
                  <a:srgbClr val="FFFFFF"/>
                </a:highlight>
                <a:latin typeface="Lato"/>
                <a:ea typeface="Lato"/>
                <a:cs typeface="Lato"/>
                <a:sym typeface="Lato"/>
              </a:rPr>
              <a:t>млади хора от </a:t>
            </a:r>
            <a:r>
              <a:rPr lang="ru-RU" sz="1600" b="1" dirty="0" smtClean="0">
                <a:solidFill>
                  <a:schemeClr val="accent3"/>
                </a:solidFill>
                <a:highlight>
                  <a:srgbClr val="FFFFFF"/>
                </a:highlight>
                <a:latin typeface="Lato"/>
                <a:ea typeface="Lato"/>
                <a:cs typeface="Lato"/>
                <a:sym typeface="Lato"/>
              </a:rPr>
              <a:t>спектъра </a:t>
            </a:r>
            <a:r>
              <a:rPr lang="ru-RU" sz="1600" b="1" dirty="0">
                <a:solidFill>
                  <a:schemeClr val="accent3"/>
                </a:solidFill>
                <a:highlight>
                  <a:srgbClr val="FFFFFF"/>
                </a:highlight>
                <a:latin typeface="Lato"/>
                <a:ea typeface="Lato"/>
                <a:cs typeface="Lato"/>
                <a:sym typeface="Lato"/>
              </a:rPr>
              <a:t>описват лични предизвикателства и предимства. </a:t>
            </a:r>
            <a:endParaRPr lang="ru-RU" sz="1600" b="1" dirty="0" smtClean="0">
              <a:solidFill>
                <a:schemeClr val="accent3"/>
              </a:solidFill>
              <a:highlight>
                <a:srgbClr val="FFFFFF"/>
              </a:highlight>
              <a:latin typeface="Lato"/>
              <a:ea typeface="Lato"/>
              <a:cs typeface="Lato"/>
              <a:sym typeface="Lato"/>
            </a:endParaRPr>
          </a:p>
          <a:p>
            <a:pPr lvl="0" indent="0" algn="just"/>
            <a:endParaRPr lang="ru-RU" sz="1500" b="1" dirty="0">
              <a:solidFill>
                <a:schemeClr val="accent3"/>
              </a:solidFill>
              <a:highlight>
                <a:srgbClr val="FFFFFF"/>
              </a:highlight>
              <a:latin typeface="Lato"/>
              <a:ea typeface="Lato"/>
              <a:cs typeface="Lato"/>
              <a:sym typeface="Lato"/>
            </a:endParaRPr>
          </a:p>
          <a:p>
            <a:pPr lvl="0" indent="0" algn="just"/>
            <a:r>
              <a:rPr lang="ru-RU" sz="1600" b="1" dirty="0">
                <a:solidFill>
                  <a:schemeClr val="accent3"/>
                </a:solidFill>
                <a:highlight>
                  <a:srgbClr val="FFFFFF"/>
                </a:highlight>
                <a:latin typeface="Lato"/>
                <a:ea typeface="Lato"/>
                <a:cs typeface="Lato"/>
                <a:sym typeface="Lato"/>
              </a:rPr>
              <a:t>Възможността да покажат уменията си по начини, различни от </a:t>
            </a:r>
            <a:r>
              <a:rPr lang="ru-RU" sz="1600" b="1" dirty="0" smtClean="0">
                <a:solidFill>
                  <a:schemeClr val="accent3"/>
                </a:solidFill>
                <a:highlight>
                  <a:srgbClr val="FFFFFF"/>
                </a:highlight>
                <a:latin typeface="Lato"/>
                <a:ea typeface="Lato"/>
                <a:cs typeface="Lato"/>
                <a:sym typeface="Lato"/>
              </a:rPr>
              <a:t>старомодното </a:t>
            </a:r>
            <a:r>
              <a:rPr lang="ru-RU" sz="1600" b="1" dirty="0">
                <a:solidFill>
                  <a:schemeClr val="accent3"/>
                </a:solidFill>
                <a:highlight>
                  <a:srgbClr val="FFFFFF"/>
                </a:highlight>
                <a:latin typeface="Lato"/>
                <a:ea typeface="Lato"/>
                <a:cs typeface="Lato"/>
                <a:sym typeface="Lato"/>
              </a:rPr>
              <a:t>интервю, им даде </a:t>
            </a:r>
            <a:r>
              <a:rPr lang="ru-RU" sz="1600" b="1" dirty="0" smtClean="0">
                <a:solidFill>
                  <a:schemeClr val="accent3"/>
                </a:solidFill>
                <a:highlight>
                  <a:srgbClr val="FFFFFF"/>
                </a:highlight>
                <a:latin typeface="Lato"/>
                <a:ea typeface="Lato"/>
                <a:cs typeface="Lato"/>
                <a:sym typeface="Lato"/>
              </a:rPr>
              <a:t>възможност за работа </a:t>
            </a:r>
            <a:r>
              <a:rPr lang="ru-RU" sz="1600" b="1" dirty="0">
                <a:solidFill>
                  <a:schemeClr val="accent3"/>
                </a:solidFill>
                <a:highlight>
                  <a:srgbClr val="FFFFFF"/>
                </a:highlight>
                <a:latin typeface="Lato"/>
                <a:ea typeface="Lato"/>
                <a:cs typeface="Lato"/>
                <a:sym typeface="Lato"/>
              </a:rPr>
              <a:t>в големи компании, търсещи техните специфични умения. Ernst &amp; Young е компания, която промени интервюто </a:t>
            </a:r>
            <a:r>
              <a:rPr lang="ru-RU" sz="1600" b="1" dirty="0" smtClean="0">
                <a:solidFill>
                  <a:schemeClr val="accent3"/>
                </a:solidFill>
                <a:highlight>
                  <a:srgbClr val="FFFFFF"/>
                </a:highlight>
                <a:latin typeface="Lato"/>
                <a:ea typeface="Lato"/>
                <a:cs typeface="Lato"/>
                <a:sym typeface="Lato"/>
              </a:rPr>
              <a:t> и въведе </a:t>
            </a:r>
            <a:r>
              <a:rPr lang="ru-RU" sz="1600" b="1" dirty="0">
                <a:solidFill>
                  <a:schemeClr val="accent3"/>
                </a:solidFill>
                <a:highlight>
                  <a:srgbClr val="FFFFFF"/>
                </a:highlight>
                <a:latin typeface="Lato"/>
                <a:ea typeface="Lato"/>
                <a:cs typeface="Lato"/>
                <a:sym typeface="Lato"/>
              </a:rPr>
              <a:t>предизвикателства за решаване на проблеми, за да достигне до хора от аутистичния спектър.</a:t>
            </a:r>
            <a:endParaRPr lang="bg-BG" sz="1600" b="1" dirty="0" smtClean="0">
              <a:solidFill>
                <a:schemeClr val="accent3"/>
              </a:solidFill>
              <a:highlight>
                <a:srgbClr val="FFFFFF"/>
              </a:highlight>
              <a:latin typeface="Lato"/>
              <a:ea typeface="Lato"/>
              <a:cs typeface="Lato"/>
              <a:sym typeface="Lato"/>
            </a:endParaRPr>
          </a:p>
          <a:p>
            <a:pPr marL="457200" lvl="0" indent="0" algn="just" rtl="0">
              <a:spcBef>
                <a:spcPts val="0"/>
              </a:spcBef>
              <a:spcAft>
                <a:spcPts val="0"/>
              </a:spcAft>
              <a:buNone/>
            </a:pPr>
            <a:endParaRPr sz="1500" b="1" dirty="0">
              <a:solidFill>
                <a:schemeClr val="accent3"/>
              </a:solidFill>
              <a:highlight>
                <a:srgbClr val="FFFFFF"/>
              </a:highlight>
              <a:latin typeface="Lato"/>
              <a:ea typeface="Lato"/>
              <a:cs typeface="Lato"/>
              <a:sym typeface="Lato"/>
            </a:endParaRPr>
          </a:p>
          <a:p>
            <a:pPr marL="457200" lvl="0" indent="0" algn="just" rtl="0">
              <a:spcBef>
                <a:spcPts val="0"/>
              </a:spcBef>
              <a:spcAft>
                <a:spcPts val="0"/>
              </a:spcAft>
              <a:buNone/>
            </a:pPr>
            <a:r>
              <a:rPr lang="en" sz="1500" b="1" u="sng" dirty="0">
                <a:solidFill>
                  <a:schemeClr val="accent3"/>
                </a:solidFill>
                <a:highlight>
                  <a:schemeClr val="lt1"/>
                </a:highlight>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https://www.cbsnews.com/news/autism-employment-60-minutes-2021-07-18/</a:t>
            </a:r>
            <a:endParaRPr sz="1500" b="1" dirty="0">
              <a:solidFill>
                <a:schemeClr val="accent3"/>
              </a:solidFill>
              <a:highlight>
                <a:schemeClr val="lt1"/>
              </a:highlight>
              <a:latin typeface="Lato"/>
              <a:ea typeface="Lato"/>
              <a:cs typeface="Lato"/>
              <a:sym typeface="Lato"/>
            </a:endParaRPr>
          </a:p>
        </p:txBody>
      </p:sp>
      <p:pic>
        <p:nvPicPr>
          <p:cNvPr id="137" name="Google Shape;137;p25"/>
          <p:cNvPicPr preferRelativeResize="0"/>
          <p:nvPr/>
        </p:nvPicPr>
        <p:blipFill>
          <a:blip r:embed="rId4">
            <a:alphaModFix/>
          </a:blip>
          <a:stretch>
            <a:fillRect/>
          </a:stretch>
        </p:blipFill>
        <p:spPr>
          <a:xfrm>
            <a:off x="3492175" y="4200293"/>
            <a:ext cx="1845542" cy="79158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subTitle" idx="1"/>
          </p:nvPr>
        </p:nvSpPr>
        <p:spPr>
          <a:xfrm>
            <a:off x="311700" y="2003125"/>
            <a:ext cx="8520600" cy="16236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bg-BG" sz="2400" i="1" dirty="0" smtClean="0">
                <a:solidFill>
                  <a:schemeClr val="accent3"/>
                </a:solidFill>
                <a:latin typeface="Lato"/>
                <a:ea typeface="Lato"/>
                <a:cs typeface="Lato"/>
                <a:sym typeface="Lato"/>
              </a:rPr>
              <a:t>„Научава за човек много повече от час игра отколкото от година разговори.“</a:t>
            </a:r>
            <a:r>
              <a:rPr lang="en" sz="2400" i="1" dirty="0" smtClean="0">
                <a:solidFill>
                  <a:schemeClr val="accent3"/>
                </a:solidFill>
                <a:latin typeface="Lato"/>
                <a:ea typeface="Lato"/>
                <a:cs typeface="Lato"/>
                <a:sym typeface="Lato"/>
              </a:rPr>
              <a:t> (</a:t>
            </a:r>
            <a:r>
              <a:rPr lang="bg-BG" sz="2400" i="1" dirty="0" smtClean="0">
                <a:solidFill>
                  <a:schemeClr val="accent3"/>
                </a:solidFill>
                <a:latin typeface="Lato"/>
                <a:ea typeface="Lato"/>
                <a:cs typeface="Lato"/>
                <a:sym typeface="Lato"/>
              </a:rPr>
              <a:t>Платон</a:t>
            </a:r>
            <a:r>
              <a:rPr lang="en" sz="2400" i="1" dirty="0" smtClean="0">
                <a:solidFill>
                  <a:schemeClr val="accent3"/>
                </a:solidFill>
                <a:latin typeface="Lato"/>
                <a:ea typeface="Lato"/>
                <a:cs typeface="Lato"/>
                <a:sym typeface="Lato"/>
              </a:rPr>
              <a:t>)</a:t>
            </a:r>
            <a:endParaRPr sz="2400" i="1" dirty="0">
              <a:solidFill>
                <a:schemeClr val="accent3"/>
              </a:solidFill>
              <a:highlight>
                <a:schemeClr val="lt1"/>
              </a:highlight>
              <a:latin typeface="Lato"/>
              <a:ea typeface="Lato"/>
              <a:cs typeface="Lato"/>
              <a:sym typeface="Lato"/>
            </a:endParaRPr>
          </a:p>
        </p:txBody>
      </p:sp>
      <p:pic>
        <p:nvPicPr>
          <p:cNvPr id="143" name="Google Shape;143;p26"/>
          <p:cNvPicPr preferRelativeResize="0"/>
          <p:nvPr/>
        </p:nvPicPr>
        <p:blipFill>
          <a:blip r:embed="rId3">
            <a:alphaModFix/>
          </a:blip>
          <a:stretch>
            <a:fillRect/>
          </a:stretch>
        </p:blipFill>
        <p:spPr>
          <a:xfrm>
            <a:off x="3492175" y="3780525"/>
            <a:ext cx="2307336" cy="1211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ctrTitle"/>
          </p:nvPr>
        </p:nvSpPr>
        <p:spPr>
          <a:xfrm>
            <a:off x="533030" y="722625"/>
            <a:ext cx="8299270" cy="595800"/>
          </a:xfrm>
          <a:prstGeom prst="rect">
            <a:avLst/>
          </a:prstGeom>
        </p:spPr>
        <p:txBody>
          <a:bodyPr spcFirstLastPara="1" wrap="square" lIns="91425" tIns="91425" rIns="91425" bIns="91425" anchor="b" anchorCtr="0">
            <a:noAutofit/>
          </a:bodyPr>
          <a:lstStyle/>
          <a:p>
            <a:pPr lvl="0"/>
            <a:r>
              <a:rPr lang="bg-BG" sz="3000" dirty="0">
                <a:solidFill>
                  <a:schemeClr val="accent3"/>
                </a:solidFill>
                <a:latin typeface="Lato"/>
                <a:ea typeface="Lato"/>
                <a:cs typeface="Lato"/>
                <a:sym typeface="Lato"/>
              </a:rPr>
              <a:t>Използване на игровизация в процеса на подбор</a:t>
            </a:r>
            <a:endParaRPr sz="3000" dirty="0"/>
          </a:p>
        </p:txBody>
      </p:sp>
      <p:sp>
        <p:nvSpPr>
          <p:cNvPr id="149" name="Google Shape;149;p27"/>
          <p:cNvSpPr txBox="1">
            <a:spLocks noGrp="1"/>
          </p:cNvSpPr>
          <p:nvPr>
            <p:ph type="subTitle" idx="1"/>
          </p:nvPr>
        </p:nvSpPr>
        <p:spPr>
          <a:xfrm>
            <a:off x="311700" y="1318425"/>
            <a:ext cx="8520600" cy="2591400"/>
          </a:xfrm>
          <a:prstGeom prst="rect">
            <a:avLst/>
          </a:prstGeom>
        </p:spPr>
        <p:txBody>
          <a:bodyPr spcFirstLastPara="1" wrap="square" lIns="91425" tIns="91425" rIns="91425" bIns="91425" anchor="t" anchorCtr="0">
            <a:noAutofit/>
          </a:bodyPr>
          <a:lstStyle/>
          <a:p>
            <a:pPr marL="457200" lvl="0" indent="0" algn="just" rtl="0">
              <a:spcBef>
                <a:spcPts val="0"/>
              </a:spcBef>
              <a:spcAft>
                <a:spcPts val="0"/>
              </a:spcAft>
              <a:buNone/>
            </a:pPr>
            <a:r>
              <a:rPr lang="bg-BG" sz="1800" b="1" u="sng" dirty="0" smtClean="0">
                <a:solidFill>
                  <a:schemeClr val="accent3"/>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
            </a:r>
            <a:r>
              <a:rPr lang="en" sz="1800" b="1" u="sng" dirty="0" smtClean="0">
                <a:solidFill>
                  <a:schemeClr val="accent3"/>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Knack</a:t>
            </a:r>
            <a:r>
              <a:rPr lang="bg-BG" sz="1800" b="1" u="sng" dirty="0" smtClean="0">
                <a:solidFill>
                  <a:schemeClr val="accent3"/>
                </a:solidFill>
                <a:latin typeface="Lato"/>
                <a:ea typeface="Lato"/>
                <a:cs typeface="Lato"/>
                <a:sym typeface="Lato"/>
              </a:rPr>
              <a:t>“</a:t>
            </a:r>
            <a:r>
              <a:rPr lang="en" sz="1800" b="1" dirty="0" smtClean="0">
                <a:solidFill>
                  <a:schemeClr val="accent3"/>
                </a:solidFill>
                <a:highlight>
                  <a:schemeClr val="lt1"/>
                </a:highlight>
                <a:latin typeface="Lato"/>
                <a:ea typeface="Lato"/>
                <a:cs typeface="Lato"/>
                <a:sym typeface="Lato"/>
              </a:rPr>
              <a:t> </a:t>
            </a:r>
            <a:r>
              <a:rPr lang="bg-BG" sz="1800" b="1" dirty="0" smtClean="0">
                <a:solidFill>
                  <a:schemeClr val="accent3"/>
                </a:solidFill>
                <a:highlight>
                  <a:schemeClr val="lt1"/>
                </a:highlight>
                <a:latin typeface="Lato"/>
                <a:ea typeface="Lato"/>
                <a:cs typeface="Lato"/>
                <a:sym typeface="Lato"/>
              </a:rPr>
              <a:t>е компания, която вместо класическото интервю за работа използва игра наречена „</a:t>
            </a:r>
            <a:r>
              <a:rPr lang="en" sz="1800" b="1" dirty="0" smtClean="0">
                <a:solidFill>
                  <a:schemeClr val="accent3"/>
                </a:solidFill>
                <a:highlight>
                  <a:schemeClr val="lt1"/>
                </a:highlight>
                <a:latin typeface="Lato"/>
                <a:ea typeface="Lato"/>
                <a:cs typeface="Lato"/>
                <a:sym typeface="Lato"/>
              </a:rPr>
              <a:t>Wasabi Waiter</a:t>
            </a:r>
            <a:r>
              <a:rPr lang="bg-BG" sz="1800" b="1" dirty="0" smtClean="0">
                <a:solidFill>
                  <a:schemeClr val="accent3"/>
                </a:solidFill>
                <a:highlight>
                  <a:schemeClr val="lt1"/>
                </a:highlight>
                <a:latin typeface="Lato"/>
                <a:ea typeface="Lato"/>
                <a:cs typeface="Lato"/>
                <a:sym typeface="Lato"/>
              </a:rPr>
              <a:t>“</a:t>
            </a:r>
            <a:r>
              <a:rPr lang="en" sz="1800" b="1" dirty="0" smtClean="0">
                <a:solidFill>
                  <a:schemeClr val="accent3"/>
                </a:solidFill>
                <a:highlight>
                  <a:schemeClr val="lt1"/>
                </a:highlight>
                <a:latin typeface="Lato"/>
                <a:ea typeface="Lato"/>
                <a:cs typeface="Lato"/>
                <a:sym typeface="Lato"/>
              </a:rPr>
              <a:t>. </a:t>
            </a:r>
            <a:r>
              <a:rPr lang="bg-BG" sz="1800" b="1" dirty="0" smtClean="0">
                <a:solidFill>
                  <a:schemeClr val="accent3"/>
                </a:solidFill>
                <a:highlight>
                  <a:schemeClr val="lt1"/>
                </a:highlight>
                <a:latin typeface="Lato"/>
                <a:ea typeface="Lato"/>
                <a:cs typeface="Lato"/>
                <a:sym typeface="Lato"/>
              </a:rPr>
              <a:t>Бъдещият служител влиза в ролята на келнер. Оценяват се реакциите на кандидати, например за начина по който се държи с клиентите, както и по други </a:t>
            </a:r>
            <a:r>
              <a:rPr lang="bg-BG" sz="1800" b="1" dirty="0" smtClean="0">
                <a:solidFill>
                  <a:schemeClr val="accent3"/>
                </a:solidFill>
                <a:highlight>
                  <a:schemeClr val="lt1"/>
                </a:highlight>
                <a:latin typeface="Lato"/>
                <a:ea typeface="Lato"/>
                <a:cs typeface="Lato"/>
                <a:sym typeface="Lato"/>
              </a:rPr>
              <a:t>детайли.</a:t>
            </a:r>
            <a:r>
              <a:rPr lang="en" sz="1800" b="1" dirty="0" smtClean="0">
                <a:solidFill>
                  <a:schemeClr val="accent3"/>
                </a:solidFill>
                <a:highlight>
                  <a:schemeClr val="lt1"/>
                </a:highlight>
                <a:latin typeface="Lato"/>
                <a:ea typeface="Lato"/>
                <a:cs typeface="Lato"/>
                <a:sym typeface="Lato"/>
              </a:rPr>
              <a:t> </a:t>
            </a:r>
            <a:r>
              <a:rPr lang="bg-BG" sz="1800" b="1" dirty="0" smtClean="0">
                <a:solidFill>
                  <a:schemeClr val="accent3"/>
                </a:solidFill>
                <a:highlight>
                  <a:schemeClr val="lt1"/>
                </a:highlight>
                <a:latin typeface="Lato"/>
                <a:ea typeface="Lato"/>
                <a:cs typeface="Lato"/>
                <a:sym typeface="Lato"/>
              </a:rPr>
              <a:t>„</a:t>
            </a:r>
            <a:r>
              <a:rPr lang="en" sz="1800" b="1" dirty="0" smtClean="0">
                <a:solidFill>
                  <a:schemeClr val="accent3"/>
                </a:solidFill>
                <a:highlight>
                  <a:schemeClr val="lt1"/>
                </a:highlight>
                <a:latin typeface="Lato"/>
                <a:ea typeface="Lato"/>
                <a:cs typeface="Lato"/>
                <a:sym typeface="Lato"/>
              </a:rPr>
              <a:t>Knack</a:t>
            </a:r>
            <a:r>
              <a:rPr lang="bg-BG" sz="1800" b="1" dirty="0" smtClean="0">
                <a:solidFill>
                  <a:schemeClr val="accent3"/>
                </a:solidFill>
                <a:highlight>
                  <a:schemeClr val="lt1"/>
                </a:highlight>
                <a:latin typeface="Lato"/>
                <a:ea typeface="Lato"/>
                <a:cs typeface="Lato"/>
                <a:sym typeface="Lato"/>
              </a:rPr>
              <a:t>“ е разработила игри, чрез които да се идентифицират:</a:t>
            </a:r>
          </a:p>
          <a:p>
            <a:pPr marL="457200" lvl="0" indent="0" algn="just" rtl="0">
              <a:spcBef>
                <a:spcPts val="0"/>
              </a:spcBef>
              <a:spcAft>
                <a:spcPts val="0"/>
              </a:spcAft>
              <a:buNone/>
            </a:pPr>
            <a:r>
              <a:rPr lang="bg-BG" sz="1800" b="1" dirty="0" smtClean="0">
                <a:solidFill>
                  <a:schemeClr val="accent3"/>
                </a:solidFill>
                <a:highlight>
                  <a:schemeClr val="lt1"/>
                </a:highlight>
                <a:latin typeface="Lato"/>
                <a:ea typeface="Lato"/>
                <a:cs typeface="Lato"/>
                <a:sym typeface="Lato"/>
              </a:rPr>
              <a:t>Базовите умения и силни страни, междуличностни умения и сътрудничество, умения за критично мислене, креативност и иновативност, лидерство и предприемачество, образователни пътеки, както и кариерна ориентация и пригодност за работа.</a:t>
            </a:r>
            <a:endParaRPr sz="1800" b="1" dirty="0">
              <a:solidFill>
                <a:schemeClr val="accent3"/>
              </a:solidFill>
              <a:latin typeface="Lato"/>
              <a:ea typeface="Lato"/>
              <a:cs typeface="Lato"/>
              <a:sym typeface="Lato"/>
            </a:endParaRPr>
          </a:p>
          <a:p>
            <a:pPr marL="457200" lvl="0" indent="0" algn="just" rtl="0">
              <a:spcBef>
                <a:spcPts val="0"/>
              </a:spcBef>
              <a:spcAft>
                <a:spcPts val="0"/>
              </a:spcAft>
              <a:buClr>
                <a:schemeClr val="dk1"/>
              </a:buClr>
              <a:buSzPts val="1100"/>
              <a:buFont typeface="Arial"/>
              <a:buNone/>
            </a:pPr>
            <a:endParaRPr sz="1800" dirty="0">
              <a:solidFill>
                <a:srgbClr val="2E2E2E"/>
              </a:solidFill>
              <a:highlight>
                <a:schemeClr val="lt1"/>
              </a:highlight>
            </a:endParaRPr>
          </a:p>
        </p:txBody>
      </p:sp>
      <p:pic>
        <p:nvPicPr>
          <p:cNvPr id="150" name="Google Shape;150;p27"/>
          <p:cNvPicPr preferRelativeResize="0"/>
          <p:nvPr/>
        </p:nvPicPr>
        <p:blipFill>
          <a:blip r:embed="rId4">
            <a:alphaModFix/>
          </a:blip>
          <a:stretch>
            <a:fillRect/>
          </a:stretch>
        </p:blipFill>
        <p:spPr>
          <a:xfrm>
            <a:off x="3492175" y="3780525"/>
            <a:ext cx="2307336" cy="1211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subTitle" idx="1"/>
          </p:nvPr>
        </p:nvSpPr>
        <p:spPr>
          <a:xfrm>
            <a:off x="311700" y="1548104"/>
            <a:ext cx="8520600" cy="2118900"/>
          </a:xfrm>
          <a:prstGeom prst="rect">
            <a:avLst/>
          </a:prstGeom>
        </p:spPr>
        <p:txBody>
          <a:bodyPr spcFirstLastPara="1" wrap="square" lIns="91425" tIns="91425" rIns="91425" bIns="91425" anchor="t" anchorCtr="0">
            <a:noAutofit/>
          </a:bodyPr>
          <a:lstStyle/>
          <a:p>
            <a:pPr lvl="0" indent="0" algn="just"/>
            <a:r>
              <a:rPr lang="ru-RU" sz="2000" b="1" dirty="0">
                <a:solidFill>
                  <a:schemeClr val="accent3"/>
                </a:solidFill>
                <a:highlight>
                  <a:schemeClr val="lt1"/>
                </a:highlight>
                <a:latin typeface="Lato"/>
                <a:ea typeface="Lato"/>
                <a:cs typeface="Lato"/>
                <a:sym typeface="Lato"/>
              </a:rPr>
              <a:t>Има няколко примера за компании, които създават решения за това как да комбинират </a:t>
            </a:r>
            <a:r>
              <a:rPr lang="ru-RU" sz="2000" b="1" dirty="0" smtClean="0">
                <a:solidFill>
                  <a:schemeClr val="accent3"/>
                </a:solidFill>
                <a:highlight>
                  <a:schemeClr val="lt1"/>
                </a:highlight>
                <a:latin typeface="Lato"/>
                <a:ea typeface="Lato"/>
                <a:cs typeface="Lato"/>
                <a:sym typeface="Lato"/>
              </a:rPr>
              <a:t>подбора с игровизацията. </a:t>
            </a:r>
            <a:r>
              <a:rPr lang="bg-BG" sz="2000" b="1" dirty="0" smtClean="0">
                <a:solidFill>
                  <a:schemeClr val="accent3"/>
                </a:solidFill>
                <a:highlight>
                  <a:schemeClr val="lt1"/>
                </a:highlight>
                <a:latin typeface="Lato"/>
                <a:ea typeface="Lato"/>
                <a:cs typeface="Lato"/>
                <a:sym typeface="Lato"/>
              </a:rPr>
              <a:t>„</a:t>
            </a:r>
            <a:r>
              <a:rPr lang="en" sz="2000" b="1" dirty="0" smtClean="0">
                <a:solidFill>
                  <a:schemeClr val="accent3"/>
                </a:solidFill>
                <a:highlight>
                  <a:schemeClr val="lt1"/>
                </a:highlight>
                <a:latin typeface="Lato"/>
                <a:ea typeface="Lato"/>
                <a:cs typeface="Lato"/>
                <a:sym typeface="Lato"/>
              </a:rPr>
              <a:t>Pymetrics</a:t>
            </a:r>
            <a:r>
              <a:rPr lang="bg-BG" sz="2000" b="1" dirty="0" smtClean="0">
                <a:solidFill>
                  <a:schemeClr val="accent3"/>
                </a:solidFill>
                <a:highlight>
                  <a:schemeClr val="lt1"/>
                </a:highlight>
                <a:latin typeface="Lato"/>
                <a:ea typeface="Lato"/>
                <a:cs typeface="Lato"/>
                <a:sym typeface="Lato"/>
              </a:rPr>
              <a:t>“ е такъв пример – компаният</a:t>
            </a:r>
            <a:r>
              <a:rPr lang="bg-BG" sz="2000" b="1" dirty="0" smtClean="0">
                <a:solidFill>
                  <a:schemeClr val="accent3"/>
                </a:solidFill>
                <a:highlight>
                  <a:schemeClr val="lt1"/>
                </a:highlight>
                <a:latin typeface="Lato"/>
                <a:ea typeface="Lato"/>
                <a:cs typeface="Lato"/>
                <a:sym typeface="Lato"/>
              </a:rPr>
              <a:t>а специализира в оценяване чрез използване на игровизация и последващи диалози. Разгледайте интернет страница им. </a:t>
            </a:r>
            <a:r>
              <a:rPr lang="en" sz="2000" b="1" dirty="0" smtClean="0">
                <a:solidFill>
                  <a:schemeClr val="accent3"/>
                </a:solidFill>
                <a:highlight>
                  <a:schemeClr val="lt1"/>
                </a:highlight>
                <a:latin typeface="Lato"/>
                <a:ea typeface="Lato"/>
                <a:cs typeface="Lato"/>
                <a:sym typeface="Lato"/>
              </a:rPr>
              <a:t>Pymetrics</a:t>
            </a:r>
            <a:r>
              <a:rPr lang="bg-BG" sz="2000" b="1" dirty="0" smtClean="0">
                <a:solidFill>
                  <a:schemeClr val="accent3"/>
                </a:solidFill>
                <a:highlight>
                  <a:schemeClr val="lt1"/>
                </a:highlight>
                <a:latin typeface="Lato"/>
                <a:ea typeface="Lato"/>
                <a:cs typeface="Lato"/>
                <a:sym typeface="Lato"/>
              </a:rPr>
              <a:t> не са конкретно насочени към невроразнообразието, но са добър пример за това как може да се използва игровизацията в процеса по подбор.</a:t>
            </a:r>
            <a:endParaRPr sz="2000" dirty="0">
              <a:solidFill>
                <a:schemeClr val="dk1"/>
              </a:solidFill>
              <a:highlight>
                <a:schemeClr val="lt1"/>
              </a:highlight>
              <a:latin typeface="Times New Roman"/>
              <a:ea typeface="Times New Roman"/>
              <a:cs typeface="Times New Roman"/>
              <a:sym typeface="Times New Roman"/>
            </a:endParaRPr>
          </a:p>
          <a:p>
            <a:pPr marL="457200" lvl="0" indent="0" algn="just" rtl="0">
              <a:spcBef>
                <a:spcPts val="0"/>
              </a:spcBef>
              <a:spcAft>
                <a:spcPts val="0"/>
              </a:spcAft>
              <a:buNone/>
            </a:pPr>
            <a:r>
              <a:rPr lang="en" sz="2000" u="sng" dirty="0">
                <a:solidFill>
                  <a:schemeClr val="hlink"/>
                </a:solidFill>
                <a:highlight>
                  <a:schemeClr val="lt1"/>
                </a:highlight>
                <a:latin typeface="Times New Roman"/>
                <a:ea typeface="Times New Roman"/>
                <a:cs typeface="Times New Roman"/>
                <a:sym typeface="Times New Roman"/>
                <a:hlinkClick r:id="rId3"/>
              </a:rPr>
              <a:t>https://www.pymetrics.ai/assessments</a:t>
            </a:r>
            <a:r>
              <a:rPr lang="en" sz="2000" dirty="0">
                <a:solidFill>
                  <a:schemeClr val="dk1"/>
                </a:solidFill>
                <a:highlight>
                  <a:schemeClr val="lt1"/>
                </a:highlight>
                <a:latin typeface="Times New Roman"/>
                <a:ea typeface="Times New Roman"/>
                <a:cs typeface="Times New Roman"/>
                <a:sym typeface="Times New Roman"/>
              </a:rPr>
              <a:t> </a:t>
            </a:r>
            <a:endParaRPr sz="2000" dirty="0">
              <a:solidFill>
                <a:schemeClr val="dk1"/>
              </a:solidFill>
              <a:highlight>
                <a:schemeClr val="lt1"/>
              </a:highlight>
              <a:latin typeface="Times New Roman"/>
              <a:ea typeface="Times New Roman"/>
              <a:cs typeface="Times New Roman"/>
              <a:sym typeface="Times New Roman"/>
            </a:endParaRPr>
          </a:p>
        </p:txBody>
      </p:sp>
      <p:pic>
        <p:nvPicPr>
          <p:cNvPr id="156" name="Google Shape;156;p28"/>
          <p:cNvPicPr preferRelativeResize="0"/>
          <p:nvPr/>
        </p:nvPicPr>
        <p:blipFill>
          <a:blip r:embed="rId4">
            <a:alphaModFix/>
          </a:blip>
          <a:stretch>
            <a:fillRect/>
          </a:stretch>
        </p:blipFill>
        <p:spPr>
          <a:xfrm>
            <a:off x="3492175" y="3780525"/>
            <a:ext cx="2307336" cy="1211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subTitle" idx="1"/>
          </p:nvPr>
        </p:nvSpPr>
        <p:spPr>
          <a:xfrm>
            <a:off x="311700" y="1122225"/>
            <a:ext cx="8520600" cy="2658300"/>
          </a:xfrm>
          <a:prstGeom prst="rect">
            <a:avLst/>
          </a:prstGeom>
        </p:spPr>
        <p:txBody>
          <a:bodyPr spcFirstLastPara="1" wrap="square" lIns="91425" tIns="91425" rIns="91425" bIns="91425" anchor="t" anchorCtr="0">
            <a:noAutofit/>
          </a:bodyPr>
          <a:lstStyle/>
          <a:p>
            <a:pPr lvl="0" indent="0" algn="just"/>
            <a:r>
              <a:rPr lang="ru-RU" sz="1800" b="1" dirty="0">
                <a:solidFill>
                  <a:schemeClr val="accent3"/>
                </a:solidFill>
                <a:highlight>
                  <a:schemeClr val="lt1"/>
                </a:highlight>
                <a:latin typeface="Lato"/>
                <a:ea typeface="Lato"/>
                <a:cs typeface="Lato"/>
                <a:sym typeface="Lato"/>
              </a:rPr>
              <a:t>Ева Уилсън </a:t>
            </a:r>
            <a:r>
              <a:rPr lang="ru-RU" sz="1800" b="1" dirty="0" smtClean="0">
                <a:solidFill>
                  <a:schemeClr val="accent3"/>
                </a:solidFill>
                <a:highlight>
                  <a:schemeClr val="lt1"/>
                </a:highlight>
                <a:latin typeface="Lato"/>
                <a:ea typeface="Lato"/>
                <a:cs typeface="Lato"/>
                <a:sym typeface="Lato"/>
              </a:rPr>
              <a:t>от </a:t>
            </a:r>
            <a:r>
              <a:rPr lang="bg-BG" sz="1800" b="1" dirty="0" smtClean="0">
                <a:solidFill>
                  <a:schemeClr val="accent3"/>
                </a:solidFill>
                <a:highlight>
                  <a:schemeClr val="lt1"/>
                </a:highlight>
                <a:latin typeface="Lato"/>
                <a:ea typeface="Lato"/>
                <a:cs typeface="Lato"/>
                <a:sym typeface="Lato"/>
              </a:rPr>
              <a:t>„</a:t>
            </a:r>
            <a:r>
              <a:rPr lang="ru-RU" sz="1800" b="1" dirty="0" smtClean="0">
                <a:solidFill>
                  <a:schemeClr val="accent3"/>
                </a:solidFill>
                <a:highlight>
                  <a:schemeClr val="lt1"/>
                </a:highlight>
                <a:latin typeface="Lato"/>
                <a:ea typeface="Lato"/>
                <a:cs typeface="Lato"/>
                <a:sym typeface="Lato"/>
              </a:rPr>
              <a:t>HR Trends» </a:t>
            </a:r>
            <a:r>
              <a:rPr lang="ru-RU" sz="1800" b="1" dirty="0">
                <a:solidFill>
                  <a:schemeClr val="accent3"/>
                </a:solidFill>
                <a:highlight>
                  <a:schemeClr val="lt1"/>
                </a:highlight>
                <a:latin typeface="Lato"/>
                <a:ea typeface="Lato"/>
                <a:cs typeface="Lato"/>
                <a:sym typeface="Lato"/>
              </a:rPr>
              <a:t>обяснява как можете да използвате </a:t>
            </a:r>
            <a:r>
              <a:rPr lang="ru-RU" sz="1800" b="1" dirty="0" smtClean="0">
                <a:solidFill>
                  <a:schemeClr val="accent3"/>
                </a:solidFill>
                <a:highlight>
                  <a:schemeClr val="lt1"/>
                </a:highlight>
                <a:latin typeface="Lato"/>
                <a:ea typeface="Lato"/>
                <a:cs typeface="Lato"/>
                <a:sym typeface="Lato"/>
              </a:rPr>
              <a:t>игровизацията, </a:t>
            </a:r>
            <a:r>
              <a:rPr lang="ru-RU" sz="1800" b="1" dirty="0">
                <a:solidFill>
                  <a:schemeClr val="accent3"/>
                </a:solidFill>
                <a:highlight>
                  <a:schemeClr val="lt1"/>
                </a:highlight>
                <a:latin typeface="Lato"/>
                <a:ea typeface="Lato"/>
                <a:cs typeface="Lato"/>
                <a:sym typeface="Lato"/>
              </a:rPr>
              <a:t>за да привлечете нови служители. На </a:t>
            </a:r>
            <a:r>
              <a:rPr lang="ru-RU" sz="1800" b="1" dirty="0" smtClean="0">
                <a:solidFill>
                  <a:schemeClr val="accent3"/>
                </a:solidFill>
                <a:highlight>
                  <a:schemeClr val="lt1"/>
                </a:highlight>
                <a:latin typeface="Lato"/>
                <a:ea typeface="Lato"/>
                <a:cs typeface="Lato"/>
                <a:sym typeface="Lato"/>
              </a:rPr>
              <a:t>страницата на </a:t>
            </a:r>
            <a:r>
              <a:rPr lang="bg-BG" sz="1800" b="1" dirty="0" smtClean="0">
                <a:solidFill>
                  <a:schemeClr val="accent3"/>
                </a:solidFill>
                <a:highlight>
                  <a:schemeClr val="lt1"/>
                </a:highlight>
                <a:latin typeface="Lato"/>
                <a:ea typeface="Lato"/>
                <a:cs typeface="Lato"/>
                <a:sym typeface="Lato"/>
              </a:rPr>
              <a:t>“</a:t>
            </a:r>
            <a:r>
              <a:rPr lang="ru-RU" sz="1800" b="1" dirty="0" smtClean="0">
                <a:solidFill>
                  <a:schemeClr val="accent3"/>
                </a:solidFill>
                <a:highlight>
                  <a:schemeClr val="lt1"/>
                </a:highlight>
                <a:latin typeface="Lato"/>
                <a:ea typeface="Lato"/>
                <a:cs typeface="Lato"/>
                <a:sym typeface="Lato"/>
              </a:rPr>
              <a:t>HR Trends</a:t>
            </a:r>
            <a:r>
              <a:rPr lang="bg-BG" sz="1800" b="1" dirty="0" smtClean="0">
                <a:solidFill>
                  <a:schemeClr val="accent3"/>
                </a:solidFill>
                <a:highlight>
                  <a:schemeClr val="lt1"/>
                </a:highlight>
                <a:latin typeface="Lato"/>
                <a:ea typeface="Lato"/>
                <a:cs typeface="Lato"/>
                <a:sym typeface="Lato"/>
              </a:rPr>
              <a:t>“</a:t>
            </a:r>
            <a:r>
              <a:rPr lang="ru-RU" sz="1800" b="1" dirty="0" smtClean="0">
                <a:solidFill>
                  <a:schemeClr val="accent3"/>
                </a:solidFill>
                <a:highlight>
                  <a:schemeClr val="lt1"/>
                </a:highlight>
                <a:latin typeface="Lato"/>
                <a:ea typeface="Lato"/>
                <a:cs typeface="Lato"/>
                <a:sym typeface="Lato"/>
              </a:rPr>
              <a:t> </a:t>
            </a:r>
            <a:r>
              <a:rPr lang="ru-RU" sz="1800" b="1" dirty="0">
                <a:solidFill>
                  <a:schemeClr val="accent3"/>
                </a:solidFill>
                <a:highlight>
                  <a:schemeClr val="lt1"/>
                </a:highlight>
                <a:latin typeface="Lato"/>
                <a:ea typeface="Lato"/>
                <a:cs typeface="Lato"/>
                <a:sym typeface="Lato"/>
              </a:rPr>
              <a:t>тя дава някои конкретни примери за </a:t>
            </a:r>
            <a:r>
              <a:rPr lang="ru-RU" sz="1800" b="1" dirty="0" smtClean="0">
                <a:solidFill>
                  <a:schemeClr val="accent3"/>
                </a:solidFill>
                <a:highlight>
                  <a:schemeClr val="lt1"/>
                </a:highlight>
                <a:latin typeface="Lato"/>
                <a:ea typeface="Lato"/>
                <a:cs typeface="Lato"/>
                <a:sym typeface="Lato"/>
              </a:rPr>
              <a:t>игровизация </a:t>
            </a:r>
            <a:r>
              <a:rPr lang="ru-RU" sz="1800" b="1" dirty="0">
                <a:solidFill>
                  <a:schemeClr val="accent3"/>
                </a:solidFill>
                <a:highlight>
                  <a:schemeClr val="lt1"/>
                </a:highlight>
                <a:latin typeface="Lato"/>
                <a:ea typeface="Lato"/>
                <a:cs typeface="Lato"/>
                <a:sym typeface="Lato"/>
              </a:rPr>
              <a:t>и набиране на персонал.</a:t>
            </a:r>
            <a:r>
              <a:rPr lang="en" sz="1800" b="1" dirty="0" smtClean="0">
                <a:solidFill>
                  <a:schemeClr val="accent3"/>
                </a:solidFill>
                <a:highlight>
                  <a:schemeClr val="lt1"/>
                </a:highlight>
                <a:latin typeface="Lato"/>
                <a:ea typeface="Lato"/>
                <a:cs typeface="Lato"/>
                <a:sym typeface="Lato"/>
              </a:rPr>
              <a:t> </a:t>
            </a:r>
            <a:r>
              <a:rPr lang="ru-RU" sz="1800" b="1" dirty="0">
                <a:solidFill>
                  <a:schemeClr val="accent3"/>
                </a:solidFill>
                <a:highlight>
                  <a:schemeClr val="lt1"/>
                </a:highlight>
                <a:latin typeface="Lato"/>
                <a:ea typeface="Lato"/>
                <a:cs typeface="Lato"/>
                <a:sym typeface="Lato"/>
              </a:rPr>
              <a:t>В САЩ 65% от специалистите по подбор на персонал определят липсата на подходящи кандидати като сериозен проблем. Чрез използването на геймифицирани начини за представяне и оценка, вашата организация може да бъде в основата при наемането на нов персонал. </a:t>
            </a:r>
            <a:endParaRPr lang="ru-RU" sz="1800" b="1" dirty="0" smtClean="0">
              <a:solidFill>
                <a:schemeClr val="accent3"/>
              </a:solidFill>
              <a:highlight>
                <a:schemeClr val="lt1"/>
              </a:highlight>
              <a:latin typeface="Lato"/>
              <a:ea typeface="Lato"/>
              <a:cs typeface="Lato"/>
              <a:sym typeface="Lato"/>
            </a:endParaRPr>
          </a:p>
          <a:p>
            <a:pPr marL="457200" lvl="0" indent="0" algn="just" rtl="0">
              <a:spcBef>
                <a:spcPts val="0"/>
              </a:spcBef>
              <a:spcAft>
                <a:spcPts val="0"/>
              </a:spcAft>
              <a:buNone/>
            </a:pPr>
            <a:endParaRPr sz="1800" dirty="0">
              <a:solidFill>
                <a:srgbClr val="2E2E2E"/>
              </a:solidFill>
              <a:highlight>
                <a:srgbClr val="FFFFFF"/>
              </a:highlight>
            </a:endParaRPr>
          </a:p>
          <a:p>
            <a:pPr marL="457200" lvl="0" indent="0" algn="just" rtl="0">
              <a:spcBef>
                <a:spcPts val="0"/>
              </a:spcBef>
              <a:spcAft>
                <a:spcPts val="0"/>
              </a:spcAft>
              <a:buNone/>
            </a:pPr>
            <a:r>
              <a:rPr lang="en" sz="1800" u="sng" dirty="0">
                <a:solidFill>
                  <a:schemeClr val="hlink"/>
                </a:solidFill>
                <a:highlight>
                  <a:srgbClr val="FFFFFF"/>
                </a:highlight>
                <a:hlinkClick r:id="rId3"/>
              </a:rPr>
              <a:t>https://hrtrendinstitute.com/2017/06/26/how-to-use-gamification-to-recruit-talented-employees/ </a:t>
            </a:r>
            <a:endParaRPr sz="1800" dirty="0">
              <a:solidFill>
                <a:srgbClr val="2E2E2E"/>
              </a:solidFill>
              <a:highlight>
                <a:srgbClr val="FFFFFF"/>
              </a:highlight>
            </a:endParaRPr>
          </a:p>
          <a:p>
            <a:pPr marL="457200" lvl="0" indent="0" algn="just" rtl="0">
              <a:spcBef>
                <a:spcPts val="0"/>
              </a:spcBef>
              <a:spcAft>
                <a:spcPts val="0"/>
              </a:spcAft>
              <a:buNone/>
            </a:pPr>
            <a:endParaRPr sz="1800" dirty="0">
              <a:solidFill>
                <a:srgbClr val="2E2E2E"/>
              </a:solidFill>
              <a:highlight>
                <a:srgbClr val="FFFFFF"/>
              </a:highlight>
            </a:endParaRPr>
          </a:p>
        </p:txBody>
      </p:sp>
      <p:pic>
        <p:nvPicPr>
          <p:cNvPr id="166" name="Google Shape;166;p30"/>
          <p:cNvPicPr preferRelativeResize="0"/>
          <p:nvPr/>
        </p:nvPicPr>
        <p:blipFill>
          <a:blip r:embed="rId4">
            <a:alphaModFix/>
          </a:blip>
          <a:stretch>
            <a:fillRect/>
          </a:stretch>
        </p:blipFill>
        <p:spPr>
          <a:xfrm>
            <a:off x="3492175" y="3780525"/>
            <a:ext cx="2307336" cy="1211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txBox="1">
            <a:spLocks noGrp="1"/>
          </p:cNvSpPr>
          <p:nvPr>
            <p:ph type="subTitle" idx="1"/>
          </p:nvPr>
        </p:nvSpPr>
        <p:spPr>
          <a:xfrm>
            <a:off x="311700" y="1108250"/>
            <a:ext cx="8520600" cy="2518500"/>
          </a:xfrm>
          <a:prstGeom prst="rect">
            <a:avLst/>
          </a:prstGeom>
        </p:spPr>
        <p:txBody>
          <a:bodyPr spcFirstLastPara="1" wrap="square" lIns="91425" tIns="91425" rIns="91425" bIns="91425" anchor="t" anchorCtr="0">
            <a:noAutofit/>
          </a:bodyPr>
          <a:lstStyle/>
          <a:p>
            <a:pPr marL="0" lvl="0" indent="0" algn="just"/>
            <a:r>
              <a:rPr lang="bg-BG" sz="1800" b="1" u="sng" dirty="0" smtClean="0">
                <a:solidFill>
                  <a:schemeClr val="accent3"/>
                </a:solidFill>
                <a:highlight>
                  <a:schemeClr val="lt1"/>
                </a:highlight>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
            </a:r>
            <a:r>
              <a:rPr lang="en" sz="1800" b="1" u="sng" dirty="0" smtClean="0">
                <a:solidFill>
                  <a:schemeClr val="accent3"/>
                </a:solidFill>
                <a:highlight>
                  <a:schemeClr val="lt1"/>
                </a:highlight>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Scoutible</a:t>
            </a:r>
            <a:r>
              <a:rPr lang="bg-BG" sz="1800" b="1" u="sng" dirty="0" smtClean="0">
                <a:solidFill>
                  <a:schemeClr val="accent3"/>
                </a:solidFill>
                <a:highlight>
                  <a:schemeClr val="lt1"/>
                </a:highlight>
                <a:latin typeface="Lato"/>
                <a:ea typeface="Lato"/>
                <a:cs typeface="Lato"/>
                <a:sym typeface="Lato"/>
              </a:rPr>
              <a:t>“</a:t>
            </a:r>
            <a:r>
              <a:rPr lang="ru-RU" sz="1800" b="1" dirty="0">
                <a:solidFill>
                  <a:schemeClr val="accent3"/>
                </a:solidFill>
                <a:highlight>
                  <a:schemeClr val="lt1"/>
                </a:highlight>
                <a:latin typeface="Lato"/>
                <a:ea typeface="Lato"/>
                <a:cs typeface="Lato"/>
                <a:sym typeface="Lato"/>
              </a:rPr>
              <a:t>е друга компания, която е разработила игри, насочени към процеса на набиране на персонал.</a:t>
            </a:r>
            <a:endParaRPr sz="1800" b="1" dirty="0">
              <a:solidFill>
                <a:schemeClr val="accent3"/>
              </a:solidFill>
              <a:highlight>
                <a:schemeClr val="lt1"/>
              </a:highlight>
              <a:latin typeface="Lato"/>
              <a:ea typeface="Lato"/>
              <a:cs typeface="Lato"/>
              <a:sym typeface="Lato"/>
            </a:endParaRPr>
          </a:p>
          <a:p>
            <a:pPr marL="0" lvl="0" indent="0" algn="just"/>
            <a:r>
              <a:rPr lang="ru-RU" sz="1800" b="1" dirty="0">
                <a:solidFill>
                  <a:schemeClr val="accent3"/>
                </a:solidFill>
                <a:highlight>
                  <a:schemeClr val="lt1"/>
                </a:highlight>
                <a:latin typeface="Lato"/>
                <a:ea typeface="Lato"/>
                <a:cs typeface="Lato"/>
                <a:sym typeface="Lato"/>
              </a:rPr>
              <a:t>„Въз основа на собствените си психологически </a:t>
            </a:r>
            <a:r>
              <a:rPr lang="bg-BG" sz="1800" b="1" dirty="0" smtClean="0">
                <a:solidFill>
                  <a:schemeClr val="accent3"/>
                </a:solidFill>
                <a:highlight>
                  <a:schemeClr val="lt1"/>
                </a:highlight>
                <a:latin typeface="Lato"/>
                <a:ea typeface="Lato"/>
                <a:cs typeface="Lato"/>
                <a:sym typeface="Lato"/>
              </a:rPr>
              <a:t>проучвания </a:t>
            </a:r>
            <a:r>
              <a:rPr lang="ru-RU" sz="1800" b="1" dirty="0" smtClean="0">
                <a:solidFill>
                  <a:schemeClr val="accent3"/>
                </a:solidFill>
                <a:highlight>
                  <a:schemeClr val="lt1"/>
                </a:highlight>
                <a:latin typeface="Lato"/>
                <a:ea typeface="Lato"/>
                <a:cs typeface="Lato"/>
                <a:sym typeface="Lato"/>
              </a:rPr>
              <a:t>в </a:t>
            </a:r>
            <a:r>
              <a:rPr lang="ru-RU" sz="1800" b="1" dirty="0">
                <a:solidFill>
                  <a:schemeClr val="accent3"/>
                </a:solidFill>
                <a:highlight>
                  <a:schemeClr val="lt1"/>
                </a:highlight>
                <a:latin typeface="Lato"/>
                <a:ea typeface="Lato"/>
                <a:cs typeface="Lato"/>
                <a:sym typeface="Lato"/>
              </a:rPr>
              <a:t>Харвард, основателката на </a:t>
            </a:r>
            <a:r>
              <a:rPr lang="bg-BG" sz="1800" b="1" dirty="0" smtClean="0">
                <a:solidFill>
                  <a:schemeClr val="accent3"/>
                </a:solidFill>
                <a:highlight>
                  <a:schemeClr val="lt1"/>
                </a:highlight>
                <a:latin typeface="Lato"/>
                <a:ea typeface="Lato"/>
                <a:cs typeface="Lato"/>
                <a:sym typeface="Lato"/>
              </a:rPr>
              <a:t>„</a:t>
            </a:r>
            <a:r>
              <a:rPr lang="ru-RU" sz="1800" b="1" dirty="0" smtClean="0">
                <a:solidFill>
                  <a:schemeClr val="accent3"/>
                </a:solidFill>
                <a:highlight>
                  <a:schemeClr val="lt1"/>
                </a:highlight>
                <a:latin typeface="Lato"/>
                <a:ea typeface="Lato"/>
                <a:cs typeface="Lato"/>
                <a:sym typeface="Lato"/>
              </a:rPr>
              <a:t>Scoutible</a:t>
            </a:r>
            <a:r>
              <a:rPr lang="bg-BG" sz="1800" b="1" dirty="0" smtClean="0">
                <a:solidFill>
                  <a:schemeClr val="accent3"/>
                </a:solidFill>
                <a:highlight>
                  <a:schemeClr val="lt1"/>
                </a:highlight>
                <a:latin typeface="Lato"/>
                <a:ea typeface="Lato"/>
                <a:cs typeface="Lato"/>
                <a:sym typeface="Lato"/>
              </a:rPr>
              <a:t>“ достига до хипотезата,</a:t>
            </a:r>
            <a:r>
              <a:rPr lang="ru-RU" sz="1800" b="1" dirty="0" smtClean="0">
                <a:solidFill>
                  <a:schemeClr val="accent3"/>
                </a:solidFill>
                <a:highlight>
                  <a:schemeClr val="lt1"/>
                </a:highlight>
                <a:latin typeface="Lato"/>
                <a:ea typeface="Lato"/>
                <a:cs typeface="Lato"/>
                <a:sym typeface="Lato"/>
              </a:rPr>
              <a:t> </a:t>
            </a:r>
            <a:r>
              <a:rPr lang="ru-RU" sz="1800" b="1" dirty="0">
                <a:solidFill>
                  <a:schemeClr val="accent3"/>
                </a:solidFill>
                <a:highlight>
                  <a:schemeClr val="lt1"/>
                </a:highlight>
                <a:latin typeface="Lato"/>
                <a:ea typeface="Lato"/>
                <a:cs typeface="Lato"/>
                <a:sym typeface="Lato"/>
              </a:rPr>
              <a:t>че </a:t>
            </a:r>
            <a:r>
              <a:rPr lang="ru-RU" sz="1800" b="1" dirty="0" smtClean="0">
                <a:solidFill>
                  <a:schemeClr val="accent3"/>
                </a:solidFill>
                <a:highlight>
                  <a:schemeClr val="lt1"/>
                </a:highlight>
                <a:latin typeface="Lato"/>
                <a:ea typeface="Lato"/>
                <a:cs typeface="Lato"/>
                <a:sym typeface="Lato"/>
              </a:rPr>
              <a:t>развиването на нова </a:t>
            </a:r>
            <a:r>
              <a:rPr lang="ru-RU" sz="1800" b="1" dirty="0">
                <a:solidFill>
                  <a:schemeClr val="accent3"/>
                </a:solidFill>
                <a:highlight>
                  <a:schemeClr val="lt1"/>
                </a:highlight>
                <a:latin typeface="Lato"/>
                <a:ea typeface="Lato"/>
                <a:cs typeface="Lato"/>
                <a:sym typeface="Lato"/>
              </a:rPr>
              <a:t>форма на научно базирана видео игра най-накрая може да даде възможност за надеждно идентифициране на силните страни при </a:t>
            </a:r>
            <a:r>
              <a:rPr lang="ru-RU" sz="1800" b="1" dirty="0" smtClean="0">
                <a:solidFill>
                  <a:schemeClr val="accent3"/>
                </a:solidFill>
                <a:highlight>
                  <a:schemeClr val="lt1"/>
                </a:highlight>
                <a:latin typeface="Lato"/>
                <a:ea typeface="Lato"/>
                <a:cs typeface="Lato"/>
                <a:sym typeface="Lato"/>
              </a:rPr>
              <a:t>наемане. </a:t>
            </a:r>
            <a:r>
              <a:rPr lang="ru-RU" sz="1800" b="1" dirty="0">
                <a:solidFill>
                  <a:schemeClr val="accent3"/>
                </a:solidFill>
                <a:highlight>
                  <a:schemeClr val="lt1"/>
                </a:highlight>
                <a:latin typeface="Lato"/>
                <a:ea typeface="Lato"/>
                <a:cs typeface="Lato"/>
                <a:sym typeface="Lato"/>
              </a:rPr>
              <a:t>Играта </a:t>
            </a:r>
            <a:r>
              <a:rPr lang="ru-RU" sz="1800" b="1" dirty="0" smtClean="0">
                <a:solidFill>
                  <a:schemeClr val="accent3"/>
                </a:solidFill>
                <a:highlight>
                  <a:schemeClr val="lt1"/>
                </a:highlight>
                <a:latin typeface="Lato"/>
                <a:ea typeface="Lato"/>
                <a:cs typeface="Lato"/>
                <a:sym typeface="Lato"/>
              </a:rPr>
              <a:t>ще може </a:t>
            </a:r>
            <a:r>
              <a:rPr lang="ru-RU" sz="1800" b="1" dirty="0">
                <a:solidFill>
                  <a:schemeClr val="accent3"/>
                </a:solidFill>
                <a:highlight>
                  <a:schemeClr val="lt1"/>
                </a:highlight>
                <a:latin typeface="Lato"/>
                <a:ea typeface="Lato"/>
                <a:cs typeface="Lato"/>
                <a:sym typeface="Lato"/>
              </a:rPr>
              <a:t>да измерва всички най-подходящи за работата черти за минути, без да пита нито един субективен анкетен въпрос. Ако е така, тази игра ще бъде най-точната, най-бързата и най-евтината оценка преди наемане, разработвана някога” (извлечено от уеб страницата на </a:t>
            </a:r>
            <a:r>
              <a:rPr lang="bg-BG" sz="1800" b="1" dirty="0" smtClean="0">
                <a:solidFill>
                  <a:schemeClr val="accent3"/>
                </a:solidFill>
                <a:highlight>
                  <a:schemeClr val="lt1"/>
                </a:highlight>
                <a:latin typeface="Lato"/>
                <a:ea typeface="Lato"/>
                <a:cs typeface="Lato"/>
                <a:sym typeface="Lato"/>
              </a:rPr>
              <a:t>„</a:t>
            </a:r>
            <a:r>
              <a:rPr lang="ru-RU" sz="1800" b="1" dirty="0" smtClean="0">
                <a:solidFill>
                  <a:schemeClr val="accent3"/>
                </a:solidFill>
                <a:highlight>
                  <a:schemeClr val="lt1"/>
                </a:highlight>
                <a:latin typeface="Lato"/>
                <a:ea typeface="Lato"/>
                <a:cs typeface="Lato"/>
                <a:sym typeface="Lato"/>
              </a:rPr>
              <a:t>Scoutible</a:t>
            </a:r>
            <a:r>
              <a:rPr lang="bg-BG" sz="1800" b="1" dirty="0" smtClean="0">
                <a:solidFill>
                  <a:schemeClr val="accent3"/>
                </a:solidFill>
                <a:highlight>
                  <a:schemeClr val="lt1"/>
                </a:highlight>
                <a:latin typeface="Lato"/>
                <a:ea typeface="Lato"/>
                <a:cs typeface="Lato"/>
                <a:sym typeface="Lato"/>
              </a:rPr>
              <a:t>“</a:t>
            </a:r>
            <a:r>
              <a:rPr lang="ru-RU" sz="1800" b="1" dirty="0" smtClean="0">
                <a:solidFill>
                  <a:schemeClr val="accent3"/>
                </a:solidFill>
                <a:highlight>
                  <a:schemeClr val="lt1"/>
                </a:highlight>
                <a:latin typeface="Lato"/>
                <a:ea typeface="Lato"/>
                <a:cs typeface="Lato"/>
                <a:sym typeface="Lato"/>
              </a:rPr>
              <a:t>).</a:t>
            </a:r>
            <a:endParaRPr lang="en" sz="1800" b="1" dirty="0" smtClean="0">
              <a:solidFill>
                <a:schemeClr val="accent3"/>
              </a:solidFill>
              <a:highlight>
                <a:schemeClr val="lt1"/>
              </a:highlight>
              <a:latin typeface="Lato"/>
              <a:ea typeface="Lato"/>
              <a:cs typeface="Lato"/>
              <a:sym typeface="Lato"/>
            </a:endParaRPr>
          </a:p>
          <a:p>
            <a:pPr marL="0" lvl="0" indent="0" algn="just" rtl="0">
              <a:spcBef>
                <a:spcPts val="0"/>
              </a:spcBef>
              <a:spcAft>
                <a:spcPts val="0"/>
              </a:spcAft>
              <a:buNone/>
            </a:pPr>
            <a:r>
              <a:rPr lang="en" sz="1800" b="1" dirty="0" smtClean="0">
                <a:solidFill>
                  <a:schemeClr val="accent3"/>
                </a:solidFill>
                <a:latin typeface="Lato"/>
                <a:ea typeface="Lato"/>
                <a:cs typeface="Lato"/>
                <a:sym typeface="Lato"/>
              </a:rPr>
              <a:t> </a:t>
            </a:r>
            <a:endParaRPr sz="1800" b="1" dirty="0">
              <a:solidFill>
                <a:schemeClr val="accent3"/>
              </a:solidFill>
              <a:highlight>
                <a:schemeClr val="lt1"/>
              </a:highlight>
              <a:latin typeface="Lato"/>
              <a:ea typeface="Lato"/>
              <a:cs typeface="Lato"/>
              <a:sym typeface="Lato"/>
            </a:endParaRPr>
          </a:p>
        </p:txBody>
      </p:sp>
      <p:pic>
        <p:nvPicPr>
          <p:cNvPr id="172" name="Google Shape;172;p31"/>
          <p:cNvPicPr preferRelativeResize="0"/>
          <p:nvPr/>
        </p:nvPicPr>
        <p:blipFill>
          <a:blip r:embed="rId4">
            <a:alphaModFix/>
          </a:blip>
          <a:stretch>
            <a:fillRect/>
          </a:stretch>
        </p:blipFill>
        <p:spPr>
          <a:xfrm>
            <a:off x="3492175" y="3780525"/>
            <a:ext cx="2307336" cy="1211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413550" y="606350"/>
            <a:ext cx="7974000" cy="62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bg-BG" sz="3000" dirty="0" smtClean="0">
                <a:solidFill>
                  <a:schemeClr val="accent3"/>
                </a:solidFill>
                <a:latin typeface="Lato"/>
                <a:ea typeface="Lato"/>
                <a:cs typeface="Lato"/>
                <a:sym typeface="Lato"/>
              </a:rPr>
              <a:t>Въведение</a:t>
            </a:r>
            <a:r>
              <a:rPr lang="en" sz="3000" dirty="0" smtClean="0">
                <a:solidFill>
                  <a:schemeClr val="accent3"/>
                </a:solidFill>
                <a:latin typeface="Lato"/>
                <a:ea typeface="Lato"/>
                <a:cs typeface="Lato"/>
                <a:sym typeface="Lato"/>
              </a:rPr>
              <a:t> </a:t>
            </a:r>
            <a:endParaRPr sz="3000" dirty="0">
              <a:solidFill>
                <a:schemeClr val="accent3"/>
              </a:solidFill>
              <a:latin typeface="Lato"/>
              <a:ea typeface="Lato"/>
              <a:cs typeface="Lato"/>
              <a:sym typeface="Lato"/>
            </a:endParaRPr>
          </a:p>
        </p:txBody>
      </p:sp>
      <p:sp>
        <p:nvSpPr>
          <p:cNvPr id="66" name="Google Shape;66;p14"/>
          <p:cNvSpPr txBox="1">
            <a:spLocks noGrp="1"/>
          </p:cNvSpPr>
          <p:nvPr>
            <p:ph type="subTitle" idx="1"/>
          </p:nvPr>
        </p:nvSpPr>
        <p:spPr>
          <a:xfrm>
            <a:off x="311700" y="1191775"/>
            <a:ext cx="8520600" cy="3216674"/>
          </a:xfrm>
          <a:prstGeom prst="rect">
            <a:avLst/>
          </a:prstGeom>
        </p:spPr>
        <p:txBody>
          <a:bodyPr spcFirstLastPara="1" wrap="square" lIns="91425" tIns="91425" rIns="91425" bIns="91425" anchor="t" anchorCtr="0">
            <a:noAutofit/>
          </a:bodyPr>
          <a:lstStyle/>
          <a:p>
            <a:pPr lvl="0" indent="0"/>
            <a:r>
              <a:rPr lang="en-US" sz="1800" b="1" dirty="0" smtClean="0">
                <a:solidFill>
                  <a:schemeClr val="accent3"/>
                </a:solidFill>
                <a:highlight>
                  <a:schemeClr val="lt1"/>
                </a:highlight>
                <a:latin typeface="Lato"/>
                <a:ea typeface="Lato"/>
                <a:cs typeface="Lato"/>
                <a:sym typeface="Lato"/>
              </a:rPr>
              <a:t>“</a:t>
            </a:r>
            <a:r>
              <a:rPr lang="bg-BG" sz="1800" b="1" dirty="0" smtClean="0">
                <a:solidFill>
                  <a:schemeClr val="accent3"/>
                </a:solidFill>
                <a:highlight>
                  <a:schemeClr val="lt1"/>
                </a:highlight>
                <a:latin typeface="Lato"/>
                <a:ea typeface="Lato"/>
                <a:cs typeface="Lato"/>
                <a:sym typeface="Lato"/>
              </a:rPr>
              <a:t>Играенето на игри </a:t>
            </a:r>
            <a:r>
              <a:rPr lang="ru-RU" sz="1800" b="1" dirty="0">
                <a:solidFill>
                  <a:schemeClr val="accent3"/>
                </a:solidFill>
                <a:highlight>
                  <a:schemeClr val="lt1"/>
                </a:highlight>
                <a:latin typeface="Lato"/>
                <a:ea typeface="Lato"/>
                <a:cs typeface="Lato"/>
                <a:sym typeface="Lato"/>
              </a:rPr>
              <a:t>може да е вашият ключ към привличането и задържането на най-добрите </a:t>
            </a:r>
            <a:r>
              <a:rPr lang="ru-RU" sz="1800" b="1" dirty="0" smtClean="0">
                <a:solidFill>
                  <a:schemeClr val="accent3"/>
                </a:solidFill>
                <a:highlight>
                  <a:schemeClr val="lt1"/>
                </a:highlight>
                <a:latin typeface="Lato"/>
                <a:ea typeface="Lato"/>
                <a:cs typeface="Lato"/>
                <a:sym typeface="Lato"/>
              </a:rPr>
              <a:t>таланти!</a:t>
            </a:r>
            <a:r>
              <a:rPr lang="en-US" sz="1800" b="1" dirty="0" smtClean="0">
                <a:solidFill>
                  <a:schemeClr val="accent3"/>
                </a:solidFill>
                <a:highlight>
                  <a:schemeClr val="lt1"/>
                </a:highlight>
                <a:latin typeface="Lato"/>
                <a:ea typeface="Lato"/>
                <a:cs typeface="Lato"/>
                <a:sym typeface="Lato"/>
              </a:rPr>
              <a:t>”</a:t>
            </a:r>
            <a:endParaRPr sz="1800" b="1" dirty="0">
              <a:solidFill>
                <a:schemeClr val="accent3"/>
              </a:solidFill>
              <a:highlight>
                <a:schemeClr val="lt1"/>
              </a:highlight>
              <a:latin typeface="Lato"/>
              <a:ea typeface="Lato"/>
              <a:cs typeface="Lato"/>
              <a:sym typeface="Lato"/>
            </a:endParaRPr>
          </a:p>
          <a:p>
            <a:pPr marL="457200" lvl="0" indent="0" algn="ctr" rtl="0">
              <a:spcBef>
                <a:spcPts val="0"/>
              </a:spcBef>
              <a:spcAft>
                <a:spcPts val="0"/>
              </a:spcAft>
              <a:buNone/>
            </a:pPr>
            <a:r>
              <a:rPr lang="en" sz="1800" b="1" dirty="0">
                <a:solidFill>
                  <a:schemeClr val="accent3"/>
                </a:solidFill>
                <a:highlight>
                  <a:schemeClr val="lt1"/>
                </a:highlight>
                <a:latin typeface="Lato"/>
                <a:ea typeface="Lato"/>
                <a:cs typeface="Lato"/>
                <a:sym typeface="Lato"/>
              </a:rPr>
              <a:t> (</a:t>
            </a:r>
            <a:r>
              <a:rPr lang="en" sz="1800" b="1" dirty="0">
                <a:solidFill>
                  <a:schemeClr val="accent3"/>
                </a:solidFill>
                <a:highlight>
                  <a:schemeClr val="lt1"/>
                </a:highlight>
                <a:uFill>
                  <a:noFill/>
                </a:u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Lauren Fitzpatrick Shanks</a:t>
            </a:r>
            <a:r>
              <a:rPr lang="en" sz="1800" b="1" dirty="0">
                <a:solidFill>
                  <a:schemeClr val="accent3"/>
                </a:solidFill>
                <a:highlight>
                  <a:schemeClr val="lt1"/>
                </a:highlight>
                <a:latin typeface="Lato"/>
                <a:ea typeface="Lato"/>
                <a:cs typeface="Lato"/>
                <a:sym typeface="Lato"/>
              </a:rPr>
              <a:t>, 2021)</a:t>
            </a:r>
            <a:endParaRPr sz="1800" b="1" dirty="0">
              <a:solidFill>
                <a:schemeClr val="accent3"/>
              </a:solidFill>
              <a:highlight>
                <a:schemeClr val="lt1"/>
              </a:highlight>
              <a:latin typeface="Lato"/>
              <a:ea typeface="Lato"/>
              <a:cs typeface="Lato"/>
              <a:sym typeface="Lato"/>
            </a:endParaRPr>
          </a:p>
          <a:p>
            <a:pPr marL="457200" lvl="0" indent="0" algn="ctr" rtl="0">
              <a:spcBef>
                <a:spcPts val="0"/>
              </a:spcBef>
              <a:spcAft>
                <a:spcPts val="0"/>
              </a:spcAft>
              <a:buNone/>
            </a:pPr>
            <a:endParaRPr sz="1800" b="1" dirty="0">
              <a:solidFill>
                <a:schemeClr val="accent3"/>
              </a:solidFill>
              <a:highlight>
                <a:schemeClr val="lt1"/>
              </a:highlight>
              <a:latin typeface="Lato"/>
              <a:ea typeface="Lato"/>
              <a:cs typeface="Lato"/>
              <a:sym typeface="Lato"/>
            </a:endParaRPr>
          </a:p>
          <a:p>
            <a:pPr lvl="0" indent="0" algn="just"/>
            <a:r>
              <a:rPr lang="ru-RU" sz="1800" b="1" dirty="0" smtClean="0">
                <a:solidFill>
                  <a:schemeClr val="accent3"/>
                </a:solidFill>
                <a:highlight>
                  <a:schemeClr val="lt1"/>
                </a:highlight>
                <a:latin typeface="Lato"/>
                <a:ea typeface="Lato"/>
                <a:cs typeface="Lato"/>
                <a:sym typeface="Lato"/>
              </a:rPr>
              <a:t>Игровизацията </a:t>
            </a:r>
            <a:r>
              <a:rPr lang="ru-RU" sz="1800" b="1" dirty="0">
                <a:solidFill>
                  <a:schemeClr val="accent3"/>
                </a:solidFill>
                <a:highlight>
                  <a:schemeClr val="lt1"/>
                </a:highlight>
                <a:latin typeface="Lato"/>
                <a:ea typeface="Lato"/>
                <a:cs typeface="Lato"/>
                <a:sym typeface="Lato"/>
              </a:rPr>
              <a:t>в процеса на набиране на персонал е особено ценна при оценката на кандидатите, но също и за споделяне на информация за вашата организация.</a:t>
            </a:r>
            <a:r>
              <a:rPr lang="en" sz="1800" b="1" dirty="0" smtClean="0">
                <a:solidFill>
                  <a:schemeClr val="accent3"/>
                </a:solidFill>
                <a:highlight>
                  <a:schemeClr val="lt1"/>
                </a:highlight>
                <a:latin typeface="Lato"/>
                <a:ea typeface="Lato"/>
                <a:cs typeface="Lato"/>
                <a:sym typeface="Lato"/>
              </a:rPr>
              <a:t> </a:t>
            </a:r>
            <a:r>
              <a:rPr lang="ru-RU" sz="1800" b="1" dirty="0">
                <a:solidFill>
                  <a:schemeClr val="accent3"/>
                </a:solidFill>
                <a:highlight>
                  <a:schemeClr val="lt1"/>
                </a:highlight>
                <a:latin typeface="Lato"/>
                <a:ea typeface="Lato"/>
                <a:cs typeface="Lato"/>
                <a:sym typeface="Lato"/>
              </a:rPr>
              <a:t>Намалява стреса, мотивира и носи повече информация за по-кратко време от класическите устни диалози</a:t>
            </a:r>
            <a:r>
              <a:rPr lang="ru-RU" sz="1800" b="1" dirty="0" smtClean="0">
                <a:solidFill>
                  <a:schemeClr val="accent3"/>
                </a:solidFill>
                <a:highlight>
                  <a:schemeClr val="lt1"/>
                </a:highlight>
                <a:latin typeface="Lato"/>
                <a:ea typeface="Lato"/>
                <a:cs typeface="Lato"/>
                <a:sym typeface="Lato"/>
              </a:rPr>
              <a:t>.</a:t>
            </a:r>
          </a:p>
          <a:p>
            <a:pPr lvl="0" indent="0" algn="just"/>
            <a:r>
              <a:rPr lang="bg-BG" sz="1800" b="1" dirty="0" smtClean="0">
                <a:solidFill>
                  <a:schemeClr val="accent3"/>
                </a:solidFill>
                <a:highlight>
                  <a:schemeClr val="lt1"/>
                </a:highlight>
                <a:latin typeface="Lato"/>
                <a:ea typeface="Lato"/>
                <a:cs typeface="Lato"/>
                <a:sym typeface="Lato"/>
              </a:rPr>
              <a:t>Настоящият модул за игровизация при подбора на кандидати от аутистичния спектър ще представи някои научни резултати и примери за добри практики.</a:t>
            </a:r>
            <a:endParaRPr sz="1800" b="1" dirty="0">
              <a:solidFill>
                <a:schemeClr val="accent3"/>
              </a:solidFill>
              <a:highlight>
                <a:schemeClr val="lt1"/>
              </a:highlight>
              <a:latin typeface="Lato"/>
              <a:ea typeface="Lato"/>
              <a:cs typeface="Lato"/>
              <a:sym typeface="Lato"/>
            </a:endParaRPr>
          </a:p>
        </p:txBody>
      </p:sp>
      <p:pic>
        <p:nvPicPr>
          <p:cNvPr id="67" name="Google Shape;67;p14"/>
          <p:cNvPicPr preferRelativeResize="0"/>
          <p:nvPr/>
        </p:nvPicPr>
        <p:blipFill>
          <a:blip r:embed="rId4">
            <a:alphaModFix/>
          </a:blip>
          <a:stretch>
            <a:fillRect/>
          </a:stretch>
        </p:blipFill>
        <p:spPr>
          <a:xfrm>
            <a:off x="3492175" y="4036740"/>
            <a:ext cx="2307336" cy="110675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subTitle" idx="1"/>
          </p:nvPr>
        </p:nvSpPr>
        <p:spPr>
          <a:xfrm>
            <a:off x="311700" y="1014075"/>
            <a:ext cx="8520600" cy="23817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endParaRPr sz="1800" dirty="0">
              <a:solidFill>
                <a:schemeClr val="dk1"/>
              </a:solidFill>
              <a:highlight>
                <a:schemeClr val="lt1"/>
              </a:highlight>
              <a:latin typeface="Times New Roman"/>
              <a:ea typeface="Times New Roman"/>
              <a:cs typeface="Times New Roman"/>
              <a:sym typeface="Times New Roman"/>
            </a:endParaRPr>
          </a:p>
          <a:p>
            <a:pPr marL="0" lvl="0" indent="0" algn="just">
              <a:lnSpc>
                <a:spcPct val="115000"/>
              </a:lnSpc>
              <a:buClr>
                <a:schemeClr val="dk1"/>
              </a:buClr>
              <a:buSzPts val="1100"/>
            </a:pPr>
            <a:r>
              <a:rPr lang="ru-RU" sz="1800" b="1" dirty="0">
                <a:solidFill>
                  <a:schemeClr val="accent3"/>
                </a:solidFill>
                <a:highlight>
                  <a:srgbClr val="FFFFFF"/>
                </a:highlight>
                <a:latin typeface="Lato"/>
                <a:ea typeface="Lato"/>
                <a:cs typeface="Lato"/>
                <a:sym typeface="Lato"/>
              </a:rPr>
              <a:t>„Когато не наемате хора с неврологично разнообразие, вие пропускате </a:t>
            </a:r>
            <a:r>
              <a:rPr lang="ru-RU" sz="1800" b="1" dirty="0" smtClean="0">
                <a:solidFill>
                  <a:schemeClr val="accent3"/>
                </a:solidFill>
                <a:highlight>
                  <a:srgbClr val="FFFFFF"/>
                </a:highlight>
                <a:latin typeface="Lato"/>
                <a:ea typeface="Lato"/>
                <a:cs typeface="Lato"/>
                <a:sym typeface="Lato"/>
              </a:rPr>
              <a:t>талантите </a:t>
            </a:r>
            <a:r>
              <a:rPr lang="ru-RU" sz="1800" b="1" dirty="0">
                <a:solidFill>
                  <a:schemeClr val="accent3"/>
                </a:solidFill>
                <a:highlight>
                  <a:srgbClr val="FFFFFF"/>
                </a:highlight>
                <a:latin typeface="Lato"/>
                <a:ea typeface="Lato"/>
                <a:cs typeface="Lato"/>
                <a:sym typeface="Lato"/>
              </a:rPr>
              <a:t>и </a:t>
            </a:r>
            <a:r>
              <a:rPr lang="ru-RU" sz="1800" b="1" dirty="0" smtClean="0">
                <a:solidFill>
                  <a:schemeClr val="accent3"/>
                </a:solidFill>
                <a:highlight>
                  <a:srgbClr val="FFFFFF"/>
                </a:highlight>
                <a:latin typeface="Lato"/>
                <a:ea typeface="Lato"/>
                <a:cs typeface="Lato"/>
                <a:sym typeface="Lato"/>
              </a:rPr>
              <a:t>дарбите, с </a:t>
            </a:r>
            <a:r>
              <a:rPr lang="ru-RU" sz="1800" b="1" dirty="0">
                <a:solidFill>
                  <a:schemeClr val="accent3"/>
                </a:solidFill>
                <a:highlight>
                  <a:srgbClr val="FFFFFF"/>
                </a:highlight>
                <a:latin typeface="Lato"/>
                <a:ea typeface="Lato"/>
                <a:cs typeface="Lato"/>
                <a:sym typeface="Lato"/>
              </a:rPr>
              <a:t>които тези хора </a:t>
            </a:r>
            <a:r>
              <a:rPr lang="ru-RU" sz="1800" b="1" dirty="0" smtClean="0">
                <a:solidFill>
                  <a:schemeClr val="accent3"/>
                </a:solidFill>
                <a:highlight>
                  <a:srgbClr val="FFFFFF"/>
                </a:highlight>
                <a:latin typeface="Lato"/>
                <a:ea typeface="Lato"/>
                <a:cs typeface="Lato"/>
                <a:sym typeface="Lato"/>
              </a:rPr>
              <a:t>биха могли да </a:t>
            </a:r>
            <a:r>
              <a:rPr lang="ru-RU" sz="1800" b="1" dirty="0">
                <a:solidFill>
                  <a:schemeClr val="accent3"/>
                </a:solidFill>
                <a:highlight>
                  <a:srgbClr val="FFFFFF"/>
                </a:highlight>
                <a:latin typeface="Lato"/>
                <a:ea typeface="Lato"/>
                <a:cs typeface="Lato"/>
                <a:sym typeface="Lato"/>
              </a:rPr>
              <a:t>допринесат, за да стимулират иновациите във вашата организация“ (Неха Ахмед</a:t>
            </a:r>
            <a:r>
              <a:rPr lang="ru-RU" sz="1800" b="1" dirty="0" smtClean="0">
                <a:solidFill>
                  <a:schemeClr val="accent3"/>
                </a:solidFill>
                <a:highlight>
                  <a:srgbClr val="FFFFFF"/>
                </a:highlight>
                <a:latin typeface="Lato"/>
                <a:ea typeface="Lato"/>
                <a:cs typeface="Lato"/>
                <a:sym typeface="Lato"/>
              </a:rPr>
              <a:t>). </a:t>
            </a:r>
            <a:r>
              <a:rPr lang="bg-BG" sz="1800" b="1" dirty="0" smtClean="0">
                <a:solidFill>
                  <a:schemeClr val="accent3"/>
                </a:solidFill>
                <a:highlight>
                  <a:srgbClr val="FFFFFF"/>
                </a:highlight>
                <a:latin typeface="Lato"/>
                <a:ea typeface="Lato"/>
                <a:cs typeface="Lato"/>
                <a:sym typeface="Lato"/>
              </a:rPr>
              <a:t>„</a:t>
            </a:r>
            <a:r>
              <a:rPr lang="en-US" sz="1800" b="1" dirty="0" smtClean="0">
                <a:solidFill>
                  <a:schemeClr val="accent3"/>
                </a:solidFill>
                <a:highlight>
                  <a:srgbClr val="FFFFFF"/>
                </a:highlight>
                <a:latin typeface="Lato"/>
                <a:ea typeface="Lato"/>
                <a:cs typeface="Lato"/>
                <a:sym typeface="Lato"/>
              </a:rPr>
              <a:t>The </a:t>
            </a:r>
            <a:r>
              <a:rPr lang="en" sz="1800" b="1" dirty="0" smtClean="0">
                <a:solidFill>
                  <a:schemeClr val="accent3"/>
                </a:solidFill>
                <a:highlight>
                  <a:srgbClr val="FFFFFF"/>
                </a:highlight>
                <a:latin typeface="Lato"/>
                <a:ea typeface="Lato"/>
                <a:cs typeface="Lato"/>
                <a:sym typeface="Lato"/>
              </a:rPr>
              <a:t>Talent Games” </a:t>
            </a:r>
            <a:r>
              <a:rPr lang="bg-BG" sz="1800" b="1" dirty="0" smtClean="0">
                <a:solidFill>
                  <a:schemeClr val="accent3"/>
                </a:solidFill>
                <a:highlight>
                  <a:srgbClr val="FFFFFF"/>
                </a:highlight>
                <a:latin typeface="Lato"/>
                <a:ea typeface="Lato"/>
                <a:cs typeface="Lato"/>
                <a:sym typeface="Lato"/>
              </a:rPr>
              <a:t>е компания, която е разработила игри, коит</a:t>
            </a:r>
            <a:r>
              <a:rPr lang="bg-BG" sz="1800" b="1" dirty="0" smtClean="0">
                <a:solidFill>
                  <a:schemeClr val="accent3"/>
                </a:solidFill>
                <a:highlight>
                  <a:srgbClr val="FFFFFF"/>
                </a:highlight>
                <a:latin typeface="Lato"/>
                <a:ea typeface="Lato"/>
                <a:cs typeface="Lato"/>
                <a:sym typeface="Lato"/>
              </a:rPr>
              <a:t>о да се използват за подбор на персонал – компанията се фокусира специално върху невроразнообразието на работното място.</a:t>
            </a:r>
          </a:p>
          <a:p>
            <a:pPr marL="0" lvl="0" indent="0" algn="just">
              <a:lnSpc>
                <a:spcPct val="115000"/>
              </a:lnSpc>
              <a:buClr>
                <a:schemeClr val="dk1"/>
              </a:buClr>
              <a:buSzPts val="1100"/>
            </a:pPr>
            <a:endParaRPr lang="bg-BG" sz="1800" b="1" dirty="0">
              <a:solidFill>
                <a:schemeClr val="accent3"/>
              </a:solidFill>
              <a:highlight>
                <a:srgbClr val="FFFFFF"/>
              </a:highlight>
              <a:latin typeface="Lato"/>
              <a:ea typeface="Lato"/>
              <a:cs typeface="Lato"/>
              <a:sym typeface="Lato"/>
            </a:endParaRPr>
          </a:p>
          <a:p>
            <a:pPr marL="0" lvl="0" indent="0" algn="just">
              <a:lnSpc>
                <a:spcPct val="115000"/>
              </a:lnSpc>
              <a:buClr>
                <a:schemeClr val="dk1"/>
              </a:buClr>
              <a:buSzPts val="1100"/>
            </a:pPr>
            <a:r>
              <a:rPr lang="bg-BG" sz="1800" b="1" dirty="0" smtClean="0">
                <a:solidFill>
                  <a:schemeClr val="accent3"/>
                </a:solidFill>
                <a:highlight>
                  <a:srgbClr val="FFFFFF"/>
                </a:highlight>
                <a:latin typeface="Lato"/>
                <a:ea typeface="Lato"/>
                <a:cs typeface="Lato"/>
                <a:sym typeface="Lato"/>
              </a:rPr>
              <a:t> </a:t>
            </a:r>
            <a:r>
              <a:rPr lang="bg-BG" sz="1800" u="sng" dirty="0" smtClean="0">
                <a:solidFill>
                  <a:schemeClr val="hlink"/>
                </a:solidFill>
                <a:highlight>
                  <a:schemeClr val="lt1"/>
                </a:highlight>
                <a:latin typeface="Times New Roman"/>
                <a:ea typeface="Times New Roman"/>
                <a:cs typeface="Times New Roman"/>
                <a:sym typeface="Times New Roman"/>
                <a:hlinkClick r:id="rId3"/>
              </a:rPr>
              <a:t>ИНФОРГРАФИКА</a:t>
            </a:r>
            <a:r>
              <a:rPr lang="en" sz="1800" u="sng" dirty="0" smtClean="0">
                <a:solidFill>
                  <a:schemeClr val="hlink"/>
                </a:solidFill>
                <a:highlight>
                  <a:schemeClr val="lt1"/>
                </a:highlight>
                <a:latin typeface="Times New Roman"/>
                <a:ea typeface="Times New Roman"/>
                <a:cs typeface="Times New Roman"/>
                <a:sym typeface="Times New Roman"/>
                <a:hlinkClick r:id="rId3"/>
              </a:rPr>
              <a:t>: </a:t>
            </a:r>
            <a:r>
              <a:rPr lang="bg-BG" sz="1800" u="sng" dirty="0" smtClean="0">
                <a:solidFill>
                  <a:schemeClr val="hlink"/>
                </a:solidFill>
                <a:highlight>
                  <a:schemeClr val="lt1"/>
                </a:highlight>
                <a:latin typeface="Times New Roman"/>
                <a:ea typeface="Times New Roman"/>
                <a:cs typeface="Times New Roman"/>
                <a:sym typeface="Times New Roman"/>
                <a:hlinkClick r:id="rId3"/>
              </a:rPr>
              <a:t>Невроразнообразие на работното място</a:t>
            </a:r>
            <a:r>
              <a:rPr lang="en" sz="1800" u="sng" dirty="0" smtClean="0">
                <a:solidFill>
                  <a:schemeClr val="hlink"/>
                </a:solidFill>
                <a:highlight>
                  <a:schemeClr val="lt1"/>
                </a:highlight>
                <a:latin typeface="Times New Roman"/>
                <a:ea typeface="Times New Roman"/>
                <a:cs typeface="Times New Roman"/>
                <a:sym typeface="Times New Roman"/>
                <a:hlinkClick r:id="rId3"/>
              </a:rPr>
              <a:t> </a:t>
            </a:r>
            <a:r>
              <a:rPr lang="en" sz="1800" u="sng" dirty="0">
                <a:solidFill>
                  <a:schemeClr val="hlink"/>
                </a:solidFill>
                <a:highlight>
                  <a:schemeClr val="lt1"/>
                </a:highlight>
                <a:latin typeface="Times New Roman"/>
                <a:ea typeface="Times New Roman"/>
                <a:cs typeface="Times New Roman"/>
                <a:sym typeface="Times New Roman"/>
                <a:hlinkClick r:id="rId3"/>
              </a:rPr>
              <a:t>– The Talent Games</a:t>
            </a:r>
            <a:endParaRPr sz="1800" dirty="0">
              <a:solidFill>
                <a:schemeClr val="dk1"/>
              </a:solidFill>
              <a:highlight>
                <a:schemeClr val="lt1"/>
              </a:highlight>
              <a:latin typeface="Times New Roman"/>
              <a:ea typeface="Times New Roman"/>
              <a:cs typeface="Times New Roman"/>
              <a:sym typeface="Times New Roman"/>
            </a:endParaRPr>
          </a:p>
        </p:txBody>
      </p:sp>
      <p:pic>
        <p:nvPicPr>
          <p:cNvPr id="178" name="Google Shape;178;p32"/>
          <p:cNvPicPr preferRelativeResize="0"/>
          <p:nvPr/>
        </p:nvPicPr>
        <p:blipFill>
          <a:blip r:embed="rId4">
            <a:alphaModFix/>
          </a:blip>
          <a:stretch>
            <a:fillRect/>
          </a:stretch>
        </p:blipFill>
        <p:spPr>
          <a:xfrm>
            <a:off x="3492175" y="3780525"/>
            <a:ext cx="2307336" cy="1211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3"/>
          <p:cNvSpPr txBox="1">
            <a:spLocks noGrp="1"/>
          </p:cNvSpPr>
          <p:nvPr>
            <p:ph type="subTitle" idx="1"/>
          </p:nvPr>
        </p:nvSpPr>
        <p:spPr>
          <a:xfrm>
            <a:off x="311700" y="1191775"/>
            <a:ext cx="8520600" cy="2588700"/>
          </a:xfrm>
          <a:prstGeom prst="rect">
            <a:avLst/>
          </a:prstGeom>
        </p:spPr>
        <p:txBody>
          <a:bodyPr spcFirstLastPara="1" wrap="square" lIns="91425" tIns="91425" rIns="91425" bIns="91425" anchor="t" anchorCtr="0">
            <a:noAutofit/>
          </a:bodyPr>
          <a:lstStyle/>
          <a:p>
            <a:pPr marL="457200" lvl="0" indent="0" algn="just" rtl="0">
              <a:spcBef>
                <a:spcPts val="0"/>
              </a:spcBef>
              <a:spcAft>
                <a:spcPts val="0"/>
              </a:spcAft>
              <a:buNone/>
            </a:pPr>
            <a:endParaRPr sz="1800" b="1" dirty="0">
              <a:solidFill>
                <a:schemeClr val="accent3"/>
              </a:solidFill>
              <a:highlight>
                <a:schemeClr val="lt1"/>
              </a:highlight>
              <a:latin typeface="Lato"/>
              <a:ea typeface="Lato"/>
              <a:cs typeface="Lato"/>
              <a:sym typeface="Lato"/>
            </a:endParaRPr>
          </a:p>
          <a:p>
            <a:pPr lvl="0" indent="0" algn="just"/>
            <a:r>
              <a:rPr lang="bg-BG" sz="1800" b="1" u="sng" dirty="0" smtClean="0">
                <a:solidFill>
                  <a:schemeClr val="accent3"/>
                </a:solidFill>
                <a:highlight>
                  <a:schemeClr val="lt1"/>
                </a:highlight>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
            </a:r>
            <a:r>
              <a:rPr lang="en" sz="1800" b="1" u="sng" dirty="0" smtClean="0">
                <a:solidFill>
                  <a:schemeClr val="accent3"/>
                </a:solidFill>
                <a:highlight>
                  <a:schemeClr val="lt1"/>
                </a:highlight>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Do-IT Profiler</a:t>
            </a:r>
            <a:r>
              <a:rPr lang="bg-BG" sz="1800" b="1" u="sng" dirty="0" smtClean="0">
                <a:solidFill>
                  <a:schemeClr val="accent3"/>
                </a:solidFill>
                <a:highlight>
                  <a:schemeClr val="lt1"/>
                </a:highlight>
                <a:latin typeface="Lato"/>
                <a:ea typeface="Lato"/>
                <a:cs typeface="Lato"/>
                <a:sym typeface="Lato"/>
              </a:rPr>
              <a:t>“</a:t>
            </a:r>
            <a:r>
              <a:rPr lang="en" sz="1800" b="1" dirty="0" smtClean="0">
                <a:solidFill>
                  <a:schemeClr val="accent3"/>
                </a:solidFill>
                <a:highlight>
                  <a:schemeClr val="lt1"/>
                </a:highlight>
                <a:latin typeface="Lato"/>
                <a:ea typeface="Lato"/>
                <a:cs typeface="Lato"/>
                <a:sym typeface="Lato"/>
              </a:rPr>
              <a:t> </a:t>
            </a:r>
            <a:r>
              <a:rPr lang="bg-BG" sz="1800" b="1" dirty="0" smtClean="0">
                <a:solidFill>
                  <a:schemeClr val="accent3"/>
                </a:solidFill>
                <a:highlight>
                  <a:schemeClr val="lt1"/>
                </a:highlight>
                <a:latin typeface="Lato"/>
                <a:ea typeface="Lato"/>
                <a:cs typeface="Lato"/>
                <a:sym typeface="Lato"/>
              </a:rPr>
              <a:t>предоставя уеб-базирани, насочени към индивида инструменти за скрининг и оценка на невроразнообразието, когнитивните умения и благосъстоянието, </a:t>
            </a:r>
            <a:r>
              <a:rPr lang="ru-RU" sz="1800" b="1" dirty="0">
                <a:solidFill>
                  <a:schemeClr val="accent3"/>
                </a:solidFill>
                <a:highlight>
                  <a:schemeClr val="lt1"/>
                </a:highlight>
                <a:latin typeface="Lato"/>
                <a:ea typeface="Lato"/>
                <a:cs typeface="Lato"/>
                <a:sym typeface="Lato"/>
              </a:rPr>
              <a:t>за да се гарантира, че всеки човек може да постигне своя потенциал в контекста на живота си</a:t>
            </a:r>
            <a:r>
              <a:rPr lang="ru-RU" sz="1800" b="1" dirty="0" smtClean="0">
                <a:solidFill>
                  <a:schemeClr val="accent3"/>
                </a:solidFill>
                <a:highlight>
                  <a:schemeClr val="lt1"/>
                </a:highlight>
                <a:latin typeface="Lato"/>
                <a:ea typeface="Lato"/>
                <a:cs typeface="Lato"/>
                <a:sym typeface="Lato"/>
              </a:rPr>
              <a:t>.</a:t>
            </a:r>
            <a:r>
              <a:rPr lang="en" sz="1800" b="1" dirty="0" smtClean="0">
                <a:solidFill>
                  <a:schemeClr val="accent3"/>
                </a:solidFill>
                <a:highlight>
                  <a:schemeClr val="lt1"/>
                </a:highlight>
                <a:latin typeface="Lato"/>
                <a:ea typeface="Lato"/>
                <a:cs typeface="Lato"/>
                <a:sym typeface="Lato"/>
              </a:rPr>
              <a:t> </a:t>
            </a:r>
            <a:r>
              <a:rPr lang="ru-RU" sz="1800" b="1" dirty="0">
                <a:solidFill>
                  <a:schemeClr val="accent3"/>
                </a:solidFill>
                <a:highlight>
                  <a:schemeClr val="lt1"/>
                </a:highlight>
                <a:latin typeface="Lato"/>
                <a:ea typeface="Lato"/>
                <a:cs typeface="Lato"/>
                <a:sym typeface="Lato"/>
              </a:rPr>
              <a:t>Те също така предоставят висококачествено обучение за възприемане на </a:t>
            </a:r>
            <a:r>
              <a:rPr lang="ru-RU" sz="1800" b="1" dirty="0" smtClean="0">
                <a:solidFill>
                  <a:schemeClr val="accent3"/>
                </a:solidFill>
                <a:highlight>
                  <a:schemeClr val="lt1"/>
                </a:highlight>
                <a:latin typeface="Lato"/>
                <a:ea typeface="Lato"/>
                <a:cs typeface="Lato"/>
                <a:sym typeface="Lato"/>
              </a:rPr>
              <a:t>невроразнообразието. Тази компания е още един пример за фасилитатори, които използват подходи базирани на невро-приобщаването в процеса по подбор.</a:t>
            </a:r>
            <a:endParaRPr sz="1800" b="1" dirty="0">
              <a:solidFill>
                <a:schemeClr val="accent3"/>
              </a:solidFill>
              <a:highlight>
                <a:schemeClr val="lt1"/>
              </a:highlight>
              <a:latin typeface="Lato"/>
              <a:ea typeface="Lato"/>
              <a:cs typeface="Lato"/>
              <a:sym typeface="Lato"/>
            </a:endParaRPr>
          </a:p>
        </p:txBody>
      </p:sp>
      <p:pic>
        <p:nvPicPr>
          <p:cNvPr id="184" name="Google Shape;184;p33"/>
          <p:cNvPicPr preferRelativeResize="0"/>
          <p:nvPr/>
        </p:nvPicPr>
        <p:blipFill>
          <a:blip r:embed="rId4">
            <a:alphaModFix/>
          </a:blip>
          <a:stretch>
            <a:fillRect/>
          </a:stretch>
        </p:blipFill>
        <p:spPr>
          <a:xfrm>
            <a:off x="3492175" y="3780525"/>
            <a:ext cx="2307336" cy="1211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5"/>
          <p:cNvSpPr txBox="1">
            <a:spLocks noGrp="1"/>
          </p:cNvSpPr>
          <p:nvPr>
            <p:ph type="ctrTitle"/>
          </p:nvPr>
        </p:nvSpPr>
        <p:spPr>
          <a:xfrm>
            <a:off x="413550" y="804975"/>
            <a:ext cx="7974000" cy="59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bg-BG" sz="2800" dirty="0" smtClean="0">
                <a:solidFill>
                  <a:schemeClr val="accent3"/>
                </a:solidFill>
                <a:latin typeface="Lato"/>
                <a:ea typeface="Lato"/>
                <a:cs typeface="Lato"/>
                <a:sym typeface="Lato"/>
              </a:rPr>
              <a:t>Обобщение</a:t>
            </a:r>
            <a:endParaRPr sz="2800" dirty="0"/>
          </a:p>
        </p:txBody>
      </p:sp>
      <p:sp>
        <p:nvSpPr>
          <p:cNvPr id="194" name="Google Shape;194;p35"/>
          <p:cNvSpPr txBox="1">
            <a:spLocks noGrp="1"/>
          </p:cNvSpPr>
          <p:nvPr>
            <p:ph type="subTitle" idx="1"/>
          </p:nvPr>
        </p:nvSpPr>
        <p:spPr>
          <a:xfrm>
            <a:off x="311700" y="1318425"/>
            <a:ext cx="8520600" cy="2591400"/>
          </a:xfrm>
          <a:prstGeom prst="rect">
            <a:avLst/>
          </a:prstGeom>
        </p:spPr>
        <p:txBody>
          <a:bodyPr spcFirstLastPara="1" wrap="square" lIns="91425" tIns="91425" rIns="91425" bIns="91425" anchor="t" anchorCtr="0">
            <a:noAutofit/>
          </a:bodyPr>
          <a:lstStyle/>
          <a:p>
            <a:pPr lvl="0" indent="0" algn="just">
              <a:lnSpc>
                <a:spcPct val="115000"/>
              </a:lnSpc>
            </a:pPr>
            <a:r>
              <a:rPr lang="ru-RU" sz="1800" b="1" dirty="0">
                <a:solidFill>
                  <a:schemeClr val="accent3"/>
                </a:solidFill>
                <a:latin typeface="Lato"/>
                <a:ea typeface="Lato"/>
                <a:cs typeface="Lato"/>
                <a:sym typeface="Lato"/>
              </a:rPr>
              <a:t>Въз основа на научни резултати и практически </a:t>
            </a:r>
            <a:r>
              <a:rPr lang="ru-RU" sz="1800" b="1" dirty="0" smtClean="0">
                <a:solidFill>
                  <a:schemeClr val="accent3"/>
                </a:solidFill>
                <a:latin typeface="Lato"/>
                <a:ea typeface="Lato"/>
                <a:cs typeface="Lato"/>
                <a:sym typeface="Lato"/>
              </a:rPr>
              <a:t>примери видяхме, </a:t>
            </a:r>
            <a:r>
              <a:rPr lang="ru-RU" sz="1800" b="1" dirty="0">
                <a:solidFill>
                  <a:schemeClr val="accent3"/>
                </a:solidFill>
                <a:latin typeface="Lato"/>
                <a:ea typeface="Lato"/>
                <a:cs typeface="Lato"/>
                <a:sym typeface="Lato"/>
              </a:rPr>
              <a:t>че </a:t>
            </a:r>
            <a:r>
              <a:rPr lang="ru-RU" sz="1800" b="1" dirty="0" smtClean="0">
                <a:solidFill>
                  <a:schemeClr val="accent3"/>
                </a:solidFill>
                <a:latin typeface="Lato"/>
                <a:ea typeface="Lato"/>
                <a:cs typeface="Lato"/>
                <a:sym typeface="Lato"/>
              </a:rPr>
              <a:t>игровизацията </a:t>
            </a:r>
            <a:r>
              <a:rPr lang="ru-RU" sz="1800" b="1" dirty="0">
                <a:solidFill>
                  <a:schemeClr val="accent3"/>
                </a:solidFill>
                <a:latin typeface="Lato"/>
                <a:ea typeface="Lato"/>
                <a:cs typeface="Lato"/>
                <a:sym typeface="Lato"/>
              </a:rPr>
              <a:t>в процеса на набиране на персонал може да бъде полезен инструмент </a:t>
            </a:r>
            <a:r>
              <a:rPr lang="ru-RU" sz="1800" b="1" dirty="0" smtClean="0">
                <a:solidFill>
                  <a:schemeClr val="accent3"/>
                </a:solidFill>
                <a:latin typeface="Lato"/>
                <a:ea typeface="Lato"/>
                <a:cs typeface="Lato"/>
                <a:sym typeface="Lato"/>
              </a:rPr>
              <a:t>за оценяване </a:t>
            </a:r>
            <a:r>
              <a:rPr lang="ru-RU" sz="1800" b="1" dirty="0">
                <a:solidFill>
                  <a:schemeClr val="accent3"/>
                </a:solidFill>
                <a:latin typeface="Lato"/>
                <a:ea typeface="Lato"/>
                <a:cs typeface="Lato"/>
                <a:sym typeface="Lato"/>
              </a:rPr>
              <a:t>на кандидати с </a:t>
            </a:r>
            <a:r>
              <a:rPr lang="ru-RU" sz="1800" b="1" dirty="0" smtClean="0">
                <a:solidFill>
                  <a:schemeClr val="accent3"/>
                </a:solidFill>
                <a:latin typeface="Lato"/>
                <a:ea typeface="Lato"/>
                <a:cs typeface="Lato"/>
                <a:sym typeface="Lato"/>
              </a:rPr>
              <a:t>РАС, </a:t>
            </a:r>
            <a:r>
              <a:rPr lang="ru-RU" sz="1800" b="1" dirty="0">
                <a:solidFill>
                  <a:schemeClr val="accent3"/>
                </a:solidFill>
                <a:latin typeface="Lato"/>
                <a:ea typeface="Lato"/>
                <a:cs typeface="Lato"/>
                <a:sym typeface="Lato"/>
              </a:rPr>
              <a:t>както и </a:t>
            </a:r>
            <a:r>
              <a:rPr lang="ru-RU" sz="1800" b="1" dirty="0" smtClean="0">
                <a:solidFill>
                  <a:schemeClr val="accent3"/>
                </a:solidFill>
                <a:latin typeface="Lato"/>
                <a:ea typeface="Lato"/>
                <a:cs typeface="Lato"/>
                <a:sym typeface="Lato"/>
              </a:rPr>
              <a:t>за представяне </a:t>
            </a:r>
            <a:r>
              <a:rPr lang="ru-RU" sz="1800" b="1" dirty="0">
                <a:solidFill>
                  <a:schemeClr val="accent3"/>
                </a:solidFill>
                <a:latin typeface="Lato"/>
                <a:ea typeface="Lato"/>
                <a:cs typeface="Lato"/>
                <a:sym typeface="Lato"/>
              </a:rPr>
              <a:t>на вашата собствена организация</a:t>
            </a:r>
            <a:r>
              <a:rPr lang="ru-RU" sz="1800" b="1" dirty="0" smtClean="0">
                <a:solidFill>
                  <a:schemeClr val="accent3"/>
                </a:solidFill>
                <a:latin typeface="Lato"/>
                <a:ea typeface="Lato"/>
                <a:cs typeface="Lato"/>
                <a:sym typeface="Lato"/>
              </a:rPr>
              <a:t>. На пазара съществуват няколко инструмента базирани на игровизация, но вие лесно можете да създадете и ваша собствена улеснена версия. Същината е в това как да се намали стреса и да се опрости комуникацията.</a:t>
            </a:r>
            <a:r>
              <a:rPr lang="en" sz="1800" b="1" dirty="0" smtClean="0">
                <a:solidFill>
                  <a:schemeClr val="accent3"/>
                </a:solidFill>
                <a:latin typeface="Lato"/>
                <a:ea typeface="Lato"/>
                <a:cs typeface="Lato"/>
                <a:sym typeface="Lato"/>
              </a:rPr>
              <a:t> </a:t>
            </a:r>
            <a:endParaRPr sz="1800" b="1" dirty="0">
              <a:solidFill>
                <a:schemeClr val="accent3"/>
              </a:solidFill>
              <a:latin typeface="Lato"/>
              <a:ea typeface="Lato"/>
              <a:cs typeface="Lato"/>
              <a:sym typeface="Lato"/>
            </a:endParaRPr>
          </a:p>
          <a:p>
            <a:pPr marL="457200" lvl="0" indent="0" algn="just" rtl="0">
              <a:spcBef>
                <a:spcPts val="0"/>
              </a:spcBef>
              <a:spcAft>
                <a:spcPts val="0"/>
              </a:spcAft>
              <a:buNone/>
            </a:pPr>
            <a:endParaRPr sz="1800" dirty="0">
              <a:solidFill>
                <a:srgbClr val="2E2E2E"/>
              </a:solidFill>
              <a:highlight>
                <a:schemeClr val="lt1"/>
              </a:highlight>
            </a:endParaRPr>
          </a:p>
        </p:txBody>
      </p:sp>
      <p:pic>
        <p:nvPicPr>
          <p:cNvPr id="195" name="Google Shape;195;p35"/>
          <p:cNvPicPr preferRelativeResize="0"/>
          <p:nvPr/>
        </p:nvPicPr>
        <p:blipFill>
          <a:blip r:embed="rId3">
            <a:alphaModFix/>
          </a:blip>
          <a:stretch>
            <a:fillRect/>
          </a:stretch>
        </p:blipFill>
        <p:spPr>
          <a:xfrm>
            <a:off x="3492175" y="3780525"/>
            <a:ext cx="2307336" cy="12113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6"/>
          <p:cNvSpPr txBox="1">
            <a:spLocks noGrp="1"/>
          </p:cNvSpPr>
          <p:nvPr>
            <p:ph type="ctrTitle"/>
          </p:nvPr>
        </p:nvSpPr>
        <p:spPr>
          <a:xfrm>
            <a:off x="413550" y="816250"/>
            <a:ext cx="7974000" cy="4584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bg-BG" sz="2650" b="1" dirty="0" smtClean="0"/>
              <a:t>Препратки</a:t>
            </a:r>
            <a:r>
              <a:rPr lang="en" dirty="0" smtClean="0"/>
              <a:t> </a:t>
            </a:r>
            <a:endParaRPr dirty="0"/>
          </a:p>
        </p:txBody>
      </p:sp>
      <p:sp>
        <p:nvSpPr>
          <p:cNvPr id="201" name="Google Shape;201;p36"/>
          <p:cNvSpPr txBox="1">
            <a:spLocks noGrp="1"/>
          </p:cNvSpPr>
          <p:nvPr>
            <p:ph type="subTitle" idx="1"/>
          </p:nvPr>
        </p:nvSpPr>
        <p:spPr>
          <a:xfrm>
            <a:off x="311700" y="1274650"/>
            <a:ext cx="8520600" cy="28065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Clr>
                <a:schemeClr val="dk1"/>
              </a:buClr>
              <a:buSzPts val="1800"/>
              <a:buFont typeface="Arial"/>
              <a:buNone/>
            </a:pPr>
            <a:r>
              <a:rPr lang="en" sz="1200">
                <a:solidFill>
                  <a:srgbClr val="677480"/>
                </a:solidFill>
                <a:latin typeface="Lato"/>
                <a:ea typeface="Lato"/>
                <a:cs typeface="Lato"/>
                <a:sym typeface="Lato"/>
              </a:rPr>
              <a:t>Wozniak, J. (2015). The use of gamification at different levels of e-recruitment. </a:t>
            </a:r>
            <a:r>
              <a:rPr lang="en" sz="1200" i="1">
                <a:solidFill>
                  <a:srgbClr val="677480"/>
                </a:solidFill>
                <a:latin typeface="Lato"/>
                <a:ea typeface="Lato"/>
                <a:cs typeface="Lato"/>
                <a:sym typeface="Lato"/>
              </a:rPr>
              <a:t>Management Dynamics in the Knowledge Economy, 3(2), pp 257-278</a:t>
            </a:r>
            <a:r>
              <a:rPr lang="en" sz="1200">
                <a:solidFill>
                  <a:srgbClr val="677480"/>
                </a:solidFill>
                <a:latin typeface="Lato"/>
                <a:ea typeface="Lato"/>
                <a:cs typeface="Lato"/>
                <a:sym typeface="Lato"/>
              </a:rPr>
              <a:t>. NUPSPA</a:t>
            </a:r>
            <a:endParaRPr sz="1200" dirty="0">
              <a:solidFill>
                <a:srgbClr val="677480"/>
              </a:solidFill>
              <a:latin typeface="Lato"/>
              <a:ea typeface="Lato"/>
              <a:cs typeface="Lato"/>
              <a:sym typeface="Lato"/>
            </a:endParaRPr>
          </a:p>
          <a:p>
            <a:pPr marL="457200" lvl="0" indent="-342900" algn="l" rtl="0">
              <a:spcBef>
                <a:spcPts val="600"/>
              </a:spcBef>
              <a:spcAft>
                <a:spcPts val="0"/>
              </a:spcAft>
              <a:buClr>
                <a:schemeClr val="dk1"/>
              </a:buClr>
              <a:buSzPts val="1800"/>
              <a:buFont typeface="Arial"/>
              <a:buNone/>
            </a:pPr>
            <a:r>
              <a:rPr lang="en" sz="1200">
                <a:solidFill>
                  <a:srgbClr val="677480"/>
                </a:solidFill>
                <a:latin typeface="Lato"/>
                <a:ea typeface="Lato"/>
                <a:cs typeface="Lato"/>
                <a:sym typeface="Lato"/>
              </a:rPr>
              <a:t>Charlton, C., et al (2020). Effectiveness of avatar-delivered instruction on social initiation by children with Autism Spectrum Disorder.</a:t>
            </a:r>
            <a:r>
              <a:rPr lang="en" sz="1200" i="1">
                <a:solidFill>
                  <a:srgbClr val="677480"/>
                </a:solidFill>
                <a:latin typeface="Lato"/>
                <a:ea typeface="Lato"/>
                <a:cs typeface="Lato"/>
                <a:sym typeface="Lato"/>
              </a:rPr>
              <a:t> Research in Autism Spectrum Disorder (71).</a:t>
            </a:r>
            <a:r>
              <a:rPr lang="en" sz="1200">
                <a:solidFill>
                  <a:srgbClr val="677480"/>
                </a:solidFill>
                <a:latin typeface="Lato"/>
                <a:ea typeface="Lato"/>
                <a:cs typeface="Lato"/>
                <a:sym typeface="Lato"/>
              </a:rPr>
              <a:t> Elsevier. </a:t>
            </a:r>
            <a:endParaRPr sz="1200" dirty="0">
              <a:solidFill>
                <a:srgbClr val="677480"/>
              </a:solidFill>
              <a:latin typeface="Lato"/>
              <a:ea typeface="Lato"/>
              <a:cs typeface="Lato"/>
              <a:sym typeface="Lato"/>
            </a:endParaRPr>
          </a:p>
          <a:p>
            <a:pPr marL="457200" lvl="0" indent="-342900" algn="l" rtl="0">
              <a:spcBef>
                <a:spcPts val="600"/>
              </a:spcBef>
              <a:spcAft>
                <a:spcPts val="0"/>
              </a:spcAft>
              <a:buClr>
                <a:schemeClr val="dk1"/>
              </a:buClr>
              <a:buSzPts val="1800"/>
              <a:buFont typeface="Arial"/>
              <a:buNone/>
            </a:pPr>
            <a:r>
              <a:rPr lang="en" sz="1200">
                <a:solidFill>
                  <a:srgbClr val="677480"/>
                </a:solidFill>
                <a:latin typeface="Lato"/>
                <a:ea typeface="Lato"/>
                <a:cs typeface="Lato"/>
                <a:sym typeface="Lato"/>
              </a:rPr>
              <a:t>Tomczak, M. et al. (2021). Inclusive communication model supporting the employment cycle of individuals with Autism Spectrum Disorder. </a:t>
            </a:r>
            <a:r>
              <a:rPr lang="en" sz="1200" i="1">
                <a:solidFill>
                  <a:srgbClr val="677480"/>
                </a:solidFill>
                <a:latin typeface="Lato"/>
                <a:ea typeface="Lato"/>
                <a:cs typeface="Lato"/>
                <a:sym typeface="Lato"/>
              </a:rPr>
              <a:t>International Journal of Environmental Studies and Public Health 18 (4696)</a:t>
            </a:r>
            <a:r>
              <a:rPr lang="en" sz="1200">
                <a:solidFill>
                  <a:srgbClr val="677480"/>
                </a:solidFill>
                <a:latin typeface="Lato"/>
                <a:ea typeface="Lato"/>
                <a:cs typeface="Lato"/>
                <a:sym typeface="Lato"/>
              </a:rPr>
              <a:t>. MDPI</a:t>
            </a:r>
            <a:endParaRPr sz="1200" dirty="0">
              <a:solidFill>
                <a:srgbClr val="677480"/>
              </a:solidFill>
              <a:latin typeface="Lato"/>
              <a:ea typeface="Lato"/>
              <a:cs typeface="Lato"/>
              <a:sym typeface="Lato"/>
            </a:endParaRPr>
          </a:p>
          <a:p>
            <a:pPr marL="457200" lvl="0" indent="-342900" algn="l" rtl="0">
              <a:spcBef>
                <a:spcPts val="600"/>
              </a:spcBef>
              <a:spcAft>
                <a:spcPts val="0"/>
              </a:spcAft>
              <a:buClr>
                <a:schemeClr val="dk1"/>
              </a:buClr>
              <a:buSzPts val="1800"/>
              <a:buFont typeface="Arial"/>
              <a:buNone/>
            </a:pPr>
            <a:r>
              <a:rPr lang="en" sz="1200">
                <a:solidFill>
                  <a:srgbClr val="677480"/>
                </a:solidFill>
                <a:latin typeface="Lato"/>
                <a:ea typeface="Lato"/>
                <a:cs typeface="Lato"/>
                <a:sym typeface="Lato"/>
              </a:rPr>
              <a:t>Willis, C. et al. (2021). Examining the use of game based assessments for hiring autistic job seekers. </a:t>
            </a:r>
            <a:r>
              <a:rPr lang="en" sz="1200" i="1">
                <a:solidFill>
                  <a:srgbClr val="677480"/>
                </a:solidFill>
                <a:latin typeface="Lato"/>
                <a:ea typeface="Lato"/>
                <a:cs typeface="Lato"/>
                <a:sym typeface="Lato"/>
              </a:rPr>
              <a:t>Journal of Intelligens 9 (53)</a:t>
            </a:r>
            <a:r>
              <a:rPr lang="en" sz="1200">
                <a:solidFill>
                  <a:srgbClr val="677480"/>
                </a:solidFill>
                <a:latin typeface="Lato"/>
                <a:ea typeface="Lato"/>
                <a:cs typeface="Lato"/>
                <a:sym typeface="Lato"/>
              </a:rPr>
              <a:t>. MDPI</a:t>
            </a:r>
            <a:endParaRPr sz="1200" dirty="0">
              <a:solidFill>
                <a:srgbClr val="677480"/>
              </a:solidFill>
              <a:latin typeface="Lato"/>
              <a:ea typeface="Lato"/>
              <a:cs typeface="Lato"/>
              <a:sym typeface="Lato"/>
            </a:endParaRPr>
          </a:p>
          <a:p>
            <a:pPr marL="457200" lvl="0" indent="-342900" algn="l" rtl="0">
              <a:spcBef>
                <a:spcPts val="600"/>
              </a:spcBef>
              <a:spcAft>
                <a:spcPts val="0"/>
              </a:spcAft>
              <a:buClr>
                <a:schemeClr val="dk1"/>
              </a:buClr>
              <a:buSzPts val="1800"/>
              <a:buFont typeface="Arial"/>
              <a:buNone/>
            </a:pPr>
            <a:r>
              <a:rPr lang="en" sz="1200">
                <a:solidFill>
                  <a:srgbClr val="677480"/>
                </a:solidFill>
                <a:latin typeface="Lato"/>
                <a:ea typeface="Lato"/>
                <a:cs typeface="Lato"/>
                <a:sym typeface="Lato"/>
              </a:rPr>
              <a:t>McMahon et. al. (2020) Perceived versus actual autism knowledge in the general population. </a:t>
            </a:r>
            <a:r>
              <a:rPr lang="en" sz="1200" i="1">
                <a:solidFill>
                  <a:srgbClr val="677480"/>
                </a:solidFill>
                <a:latin typeface="Lato"/>
                <a:ea typeface="Lato"/>
                <a:cs typeface="Lato"/>
                <a:sym typeface="Lato"/>
              </a:rPr>
              <a:t>Research in Autism Spectrum Disorder 71 (101499)</a:t>
            </a:r>
            <a:r>
              <a:rPr lang="en" sz="1200">
                <a:solidFill>
                  <a:srgbClr val="677480"/>
                </a:solidFill>
                <a:latin typeface="Lato"/>
                <a:ea typeface="Lato"/>
                <a:cs typeface="Lato"/>
                <a:sym typeface="Lato"/>
              </a:rPr>
              <a:t>. ELSEVIER</a:t>
            </a:r>
            <a:endParaRPr sz="1200" dirty="0">
              <a:solidFill>
                <a:srgbClr val="677480"/>
              </a:solidFill>
              <a:latin typeface="Lato"/>
              <a:ea typeface="Lato"/>
              <a:cs typeface="Lato"/>
              <a:sym typeface="Lato"/>
            </a:endParaRPr>
          </a:p>
          <a:p>
            <a:pPr marL="457200" lvl="0" indent="-342900" algn="l" rtl="0">
              <a:spcBef>
                <a:spcPts val="600"/>
              </a:spcBef>
              <a:spcAft>
                <a:spcPts val="0"/>
              </a:spcAft>
              <a:buClr>
                <a:schemeClr val="dk1"/>
              </a:buClr>
              <a:buSzPts val="1800"/>
              <a:buFont typeface="Arial"/>
              <a:buNone/>
            </a:pPr>
            <a:r>
              <a:rPr lang="en" sz="1200">
                <a:solidFill>
                  <a:srgbClr val="677480"/>
                </a:solidFill>
                <a:latin typeface="Lato"/>
                <a:ea typeface="Lato"/>
                <a:cs typeface="Lato"/>
                <a:sym typeface="Lato"/>
              </a:rPr>
              <a:t>Smith, M. et al. (2020). Using community engaged methods to adapt virtual adapted job interview training for transition-age youth on the autism spectrum. Research in Autism Spectrum Disorders 71 (101498). ELSEVIER</a:t>
            </a:r>
            <a:endParaRPr sz="1800" dirty="0">
              <a:solidFill>
                <a:schemeClr val="dk1"/>
              </a:solidFill>
              <a:highlight>
                <a:schemeClr val="lt1"/>
              </a:highlight>
              <a:latin typeface="Times New Roman"/>
              <a:ea typeface="Times New Roman"/>
              <a:cs typeface="Times New Roman"/>
              <a:sym typeface="Times New Roman"/>
            </a:endParaRPr>
          </a:p>
        </p:txBody>
      </p:sp>
      <p:pic>
        <p:nvPicPr>
          <p:cNvPr id="202" name="Google Shape;202;p36"/>
          <p:cNvPicPr preferRelativeResize="0"/>
          <p:nvPr/>
        </p:nvPicPr>
        <p:blipFill>
          <a:blip r:embed="rId3">
            <a:alphaModFix/>
          </a:blip>
          <a:stretch>
            <a:fillRect/>
          </a:stretch>
        </p:blipFill>
        <p:spPr>
          <a:xfrm>
            <a:off x="4002975" y="4217225"/>
            <a:ext cx="1564857" cy="821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ctrTitle"/>
          </p:nvPr>
        </p:nvSpPr>
        <p:spPr>
          <a:xfrm>
            <a:off x="371750" y="407725"/>
            <a:ext cx="7974000" cy="742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2600" dirty="0" smtClean="0">
                <a:solidFill>
                  <a:schemeClr val="accent3"/>
                </a:solidFill>
                <a:latin typeface="Lato"/>
                <a:ea typeface="Lato"/>
                <a:cs typeface="Lato"/>
                <a:sym typeface="Lato"/>
              </a:rPr>
              <a:t>IO3-A3-</a:t>
            </a:r>
            <a:r>
              <a:rPr lang="bg-BG" sz="2600" dirty="0" smtClean="0">
                <a:solidFill>
                  <a:schemeClr val="accent3"/>
                </a:solidFill>
                <a:latin typeface="Lato"/>
                <a:ea typeface="Lato"/>
                <a:cs typeface="Lato"/>
                <a:sym typeface="Lato"/>
              </a:rPr>
              <a:t>Игровизация</a:t>
            </a:r>
            <a:r>
              <a:rPr lang="en" dirty="0" smtClean="0"/>
              <a:t> </a:t>
            </a:r>
            <a:endParaRPr dirty="0"/>
          </a:p>
        </p:txBody>
      </p:sp>
      <p:sp>
        <p:nvSpPr>
          <p:cNvPr id="73" name="Google Shape;73;p15"/>
          <p:cNvSpPr txBox="1">
            <a:spLocks noGrp="1"/>
          </p:cNvSpPr>
          <p:nvPr>
            <p:ph type="subTitle" idx="1"/>
          </p:nvPr>
        </p:nvSpPr>
        <p:spPr>
          <a:xfrm>
            <a:off x="311700" y="1306775"/>
            <a:ext cx="8520600" cy="264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800" dirty="0">
              <a:solidFill>
                <a:schemeClr val="accent3"/>
              </a:solidFill>
              <a:highlight>
                <a:schemeClr val="lt1"/>
              </a:highlight>
              <a:latin typeface="Lato"/>
              <a:ea typeface="Lato"/>
              <a:cs typeface="Lato"/>
              <a:sym typeface="Lato"/>
            </a:endParaRPr>
          </a:p>
          <a:p>
            <a:pPr marL="0" lvl="0" indent="0" algn="just" rtl="0">
              <a:spcBef>
                <a:spcPts val="0"/>
              </a:spcBef>
              <a:spcAft>
                <a:spcPts val="0"/>
              </a:spcAft>
              <a:buNone/>
            </a:pPr>
            <a:r>
              <a:rPr lang="bg-BG" sz="1800" b="1" dirty="0" smtClean="0">
                <a:solidFill>
                  <a:schemeClr val="accent3"/>
                </a:solidFill>
                <a:highlight>
                  <a:schemeClr val="lt1"/>
                </a:highlight>
                <a:latin typeface="Lato"/>
                <a:ea typeface="Lato"/>
                <a:cs typeface="Lato"/>
                <a:sym typeface="Lato"/>
              </a:rPr>
              <a:t>Добре дошли в този модул, в който ще разгледаме:</a:t>
            </a:r>
          </a:p>
          <a:p>
            <a:pPr marL="0" lvl="0" indent="0" algn="just" rtl="0">
              <a:spcBef>
                <a:spcPts val="0"/>
              </a:spcBef>
              <a:spcAft>
                <a:spcPts val="0"/>
              </a:spcAft>
              <a:buNone/>
            </a:pPr>
            <a:endParaRPr sz="1800" b="1" dirty="0">
              <a:solidFill>
                <a:schemeClr val="accent3"/>
              </a:solidFill>
              <a:highlight>
                <a:schemeClr val="lt1"/>
              </a:highlight>
              <a:latin typeface="Lato"/>
              <a:ea typeface="Lato"/>
              <a:cs typeface="Lato"/>
              <a:sym typeface="Lato"/>
            </a:endParaRPr>
          </a:p>
          <a:p>
            <a:pPr marL="457200" lvl="0" indent="-342900" algn="just" rtl="0">
              <a:spcBef>
                <a:spcPts val="0"/>
              </a:spcBef>
              <a:spcAft>
                <a:spcPts val="0"/>
              </a:spcAft>
              <a:buClr>
                <a:schemeClr val="accent3"/>
              </a:buClr>
              <a:buSzPts val="1800"/>
              <a:buFont typeface="Lato"/>
              <a:buChar char="●"/>
            </a:pPr>
            <a:r>
              <a:rPr lang="bg-BG" sz="1800" b="1" dirty="0" smtClean="0">
                <a:solidFill>
                  <a:schemeClr val="accent3"/>
                </a:solidFill>
                <a:highlight>
                  <a:schemeClr val="lt1"/>
                </a:highlight>
                <a:latin typeface="Lato"/>
                <a:ea typeface="Lato"/>
                <a:cs typeface="Lato"/>
                <a:sym typeface="Lato"/>
              </a:rPr>
              <a:t>Защо да назначите хора от аутистичния спектър във вашата организация</a:t>
            </a:r>
            <a:endParaRPr sz="1800" b="1" dirty="0">
              <a:solidFill>
                <a:schemeClr val="accent3"/>
              </a:solidFill>
              <a:highlight>
                <a:schemeClr val="lt1"/>
              </a:highlight>
              <a:latin typeface="Lato"/>
              <a:ea typeface="Lato"/>
              <a:cs typeface="Lato"/>
              <a:sym typeface="Lato"/>
            </a:endParaRPr>
          </a:p>
          <a:p>
            <a:pPr marL="457200" lvl="0" indent="-342900" algn="just" rtl="0">
              <a:spcBef>
                <a:spcPts val="0"/>
              </a:spcBef>
              <a:spcAft>
                <a:spcPts val="0"/>
              </a:spcAft>
              <a:buClr>
                <a:schemeClr val="accent3"/>
              </a:buClr>
              <a:buSzPts val="1800"/>
              <a:buFont typeface="Lato"/>
              <a:buChar char="●"/>
            </a:pPr>
            <a:r>
              <a:rPr lang="bg-BG" sz="1800" b="1" dirty="0" smtClean="0">
                <a:solidFill>
                  <a:schemeClr val="accent3"/>
                </a:solidFill>
                <a:highlight>
                  <a:schemeClr val="lt1"/>
                </a:highlight>
                <a:latin typeface="Lato"/>
                <a:ea typeface="Lato"/>
                <a:cs typeface="Lato"/>
                <a:sym typeface="Lato"/>
              </a:rPr>
              <a:t>Разработването на игровизацията като част от процеса по подбор на персонал</a:t>
            </a:r>
            <a:endParaRPr sz="1800" b="1" dirty="0">
              <a:solidFill>
                <a:schemeClr val="accent3"/>
              </a:solidFill>
              <a:highlight>
                <a:schemeClr val="lt1"/>
              </a:highlight>
              <a:latin typeface="Lato"/>
              <a:ea typeface="Lato"/>
              <a:cs typeface="Lato"/>
              <a:sym typeface="Lato"/>
            </a:endParaRPr>
          </a:p>
          <a:p>
            <a:pPr marL="457200" lvl="0" indent="-342900" algn="just" rtl="0">
              <a:spcBef>
                <a:spcPts val="0"/>
              </a:spcBef>
              <a:spcAft>
                <a:spcPts val="0"/>
              </a:spcAft>
              <a:buClr>
                <a:schemeClr val="accent3"/>
              </a:buClr>
              <a:buSzPts val="1800"/>
              <a:buFont typeface="Lato"/>
              <a:buChar char="●"/>
            </a:pPr>
            <a:r>
              <a:rPr lang="bg-BG" sz="1800" b="1" dirty="0" smtClean="0">
                <a:solidFill>
                  <a:schemeClr val="accent3"/>
                </a:solidFill>
                <a:highlight>
                  <a:schemeClr val="lt1"/>
                </a:highlight>
                <a:latin typeface="Lato"/>
                <a:ea typeface="Lato"/>
                <a:cs typeface="Lato"/>
                <a:sym typeface="Lato"/>
              </a:rPr>
              <a:t>Използване на игровизация в процеса по подбор на персонал</a:t>
            </a:r>
            <a:endParaRPr sz="1800" b="1" dirty="0">
              <a:solidFill>
                <a:schemeClr val="accent3"/>
              </a:solidFill>
              <a:highlight>
                <a:schemeClr val="lt1"/>
              </a:highlight>
              <a:latin typeface="Lato"/>
              <a:ea typeface="Lato"/>
              <a:cs typeface="Lato"/>
              <a:sym typeface="Lato"/>
            </a:endParaRPr>
          </a:p>
          <a:p>
            <a:pPr marL="457200" lvl="0" indent="-342900" algn="just" rtl="0">
              <a:spcBef>
                <a:spcPts val="0"/>
              </a:spcBef>
              <a:spcAft>
                <a:spcPts val="0"/>
              </a:spcAft>
              <a:buClr>
                <a:schemeClr val="accent3"/>
              </a:buClr>
              <a:buSzPts val="1800"/>
              <a:buFont typeface="Lato"/>
              <a:buChar char="●"/>
            </a:pPr>
            <a:r>
              <a:rPr lang="bg-BG" sz="1800" b="1" dirty="0" smtClean="0">
                <a:solidFill>
                  <a:schemeClr val="accent3"/>
                </a:solidFill>
                <a:highlight>
                  <a:schemeClr val="lt1"/>
                </a:highlight>
                <a:latin typeface="Lato"/>
                <a:ea typeface="Lato"/>
                <a:cs typeface="Lato"/>
                <a:sym typeface="Lato"/>
              </a:rPr>
              <a:t>Упражняване на игровизацията в процеса по подбор на персонал</a:t>
            </a:r>
            <a:endParaRPr sz="1800" b="1" dirty="0">
              <a:solidFill>
                <a:schemeClr val="accent3"/>
              </a:solidFill>
              <a:highlight>
                <a:schemeClr val="lt1"/>
              </a:highlight>
              <a:latin typeface="Lato"/>
              <a:ea typeface="Lato"/>
              <a:cs typeface="Lato"/>
              <a:sym typeface="Lato"/>
            </a:endParaRPr>
          </a:p>
        </p:txBody>
      </p:sp>
      <p:pic>
        <p:nvPicPr>
          <p:cNvPr id="74" name="Google Shape;74;p15"/>
          <p:cNvPicPr preferRelativeResize="0"/>
          <p:nvPr/>
        </p:nvPicPr>
        <p:blipFill>
          <a:blip r:embed="rId3">
            <a:alphaModFix/>
          </a:blip>
          <a:stretch>
            <a:fillRect/>
          </a:stretch>
        </p:blipFill>
        <p:spPr>
          <a:xfrm>
            <a:off x="3492175" y="3780525"/>
            <a:ext cx="2307336" cy="1211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ctrTitle"/>
          </p:nvPr>
        </p:nvSpPr>
        <p:spPr>
          <a:xfrm>
            <a:off x="371750" y="407725"/>
            <a:ext cx="7974000" cy="742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bg-BG" sz="2600" dirty="0" smtClean="0">
                <a:solidFill>
                  <a:schemeClr val="accent3"/>
                </a:solidFill>
                <a:latin typeface="Lato"/>
                <a:ea typeface="Lato"/>
                <a:cs typeface="Lato"/>
                <a:sym typeface="Lato"/>
              </a:rPr>
              <a:t>Цели</a:t>
            </a:r>
            <a:r>
              <a:rPr lang="en" dirty="0" smtClean="0"/>
              <a:t> </a:t>
            </a:r>
            <a:endParaRPr dirty="0"/>
          </a:p>
        </p:txBody>
      </p:sp>
      <p:sp>
        <p:nvSpPr>
          <p:cNvPr id="80" name="Google Shape;80;p16"/>
          <p:cNvSpPr txBox="1">
            <a:spLocks noGrp="1"/>
          </p:cNvSpPr>
          <p:nvPr>
            <p:ph type="subTitle" idx="1"/>
          </p:nvPr>
        </p:nvSpPr>
        <p:spPr>
          <a:xfrm>
            <a:off x="311700" y="1306775"/>
            <a:ext cx="8520600" cy="289351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800" dirty="0">
              <a:solidFill>
                <a:schemeClr val="accent3"/>
              </a:solidFill>
              <a:highlight>
                <a:schemeClr val="lt1"/>
              </a:highlight>
              <a:latin typeface="Lato"/>
              <a:ea typeface="Lato"/>
              <a:cs typeface="Lato"/>
              <a:sym typeface="Lato"/>
            </a:endParaRPr>
          </a:p>
          <a:p>
            <a:pPr marL="0" lvl="0" indent="0" algn="just" rtl="0">
              <a:spcBef>
                <a:spcPts val="0"/>
              </a:spcBef>
              <a:spcAft>
                <a:spcPts val="0"/>
              </a:spcAft>
              <a:buNone/>
            </a:pPr>
            <a:r>
              <a:rPr lang="bg-BG" sz="1800" b="1" dirty="0" smtClean="0">
                <a:solidFill>
                  <a:schemeClr val="accent3"/>
                </a:solidFill>
                <a:highlight>
                  <a:schemeClr val="lt1"/>
                </a:highlight>
                <a:latin typeface="Lato"/>
                <a:ea typeface="Lato"/>
                <a:cs typeface="Lato"/>
                <a:sym typeface="Lato"/>
              </a:rPr>
              <a:t>В този модул ще научите</a:t>
            </a:r>
            <a:r>
              <a:rPr lang="en" sz="1800" b="1" dirty="0" smtClean="0">
                <a:solidFill>
                  <a:schemeClr val="accent3"/>
                </a:solidFill>
                <a:highlight>
                  <a:schemeClr val="lt1"/>
                </a:highlight>
                <a:latin typeface="Lato"/>
                <a:ea typeface="Lato"/>
                <a:cs typeface="Lato"/>
                <a:sym typeface="Lato"/>
              </a:rPr>
              <a:t>:</a:t>
            </a:r>
            <a:endParaRPr sz="1800" b="1" dirty="0">
              <a:solidFill>
                <a:schemeClr val="accent3"/>
              </a:solidFill>
              <a:highlight>
                <a:schemeClr val="lt1"/>
              </a:highlight>
              <a:latin typeface="Lato"/>
              <a:ea typeface="Lato"/>
              <a:cs typeface="Lato"/>
              <a:sym typeface="Lato"/>
            </a:endParaRPr>
          </a:p>
          <a:p>
            <a:pPr marL="0" lvl="0" indent="0" algn="just" rtl="0">
              <a:spcBef>
                <a:spcPts val="0"/>
              </a:spcBef>
              <a:spcAft>
                <a:spcPts val="0"/>
              </a:spcAft>
              <a:buNone/>
            </a:pPr>
            <a:endParaRPr sz="1800" b="1" dirty="0">
              <a:solidFill>
                <a:schemeClr val="accent3"/>
              </a:solidFill>
              <a:highlight>
                <a:schemeClr val="lt1"/>
              </a:highlight>
              <a:latin typeface="Lato"/>
              <a:ea typeface="Lato"/>
              <a:cs typeface="Lato"/>
              <a:sym typeface="Lato"/>
            </a:endParaRPr>
          </a:p>
          <a:p>
            <a:pPr marL="457200" lvl="0" indent="-342900" algn="just" rtl="0">
              <a:spcBef>
                <a:spcPts val="0"/>
              </a:spcBef>
              <a:spcAft>
                <a:spcPts val="0"/>
              </a:spcAft>
              <a:buClr>
                <a:schemeClr val="accent3"/>
              </a:buClr>
              <a:buSzPts val="1800"/>
              <a:buFont typeface="Lato"/>
              <a:buChar char="●"/>
            </a:pPr>
            <a:r>
              <a:rPr lang="bg-BG" sz="1800" b="1" dirty="0" smtClean="0">
                <a:solidFill>
                  <a:schemeClr val="accent3"/>
                </a:solidFill>
                <a:highlight>
                  <a:schemeClr val="lt1"/>
                </a:highlight>
                <a:latin typeface="Lato"/>
                <a:ea typeface="Lato"/>
                <a:cs typeface="Lato"/>
                <a:sym typeface="Lato"/>
              </a:rPr>
              <a:t>За ползите от включване на хора от аутистичния спектър във вашата организация</a:t>
            </a:r>
            <a:endParaRPr sz="1800" b="1" dirty="0">
              <a:solidFill>
                <a:schemeClr val="accent3"/>
              </a:solidFill>
              <a:highlight>
                <a:schemeClr val="lt1"/>
              </a:highlight>
              <a:latin typeface="Lato"/>
              <a:ea typeface="Lato"/>
              <a:cs typeface="Lato"/>
              <a:sym typeface="Lato"/>
            </a:endParaRPr>
          </a:p>
          <a:p>
            <a:pPr marL="457200" lvl="0" indent="-342900" algn="just" rtl="0">
              <a:spcBef>
                <a:spcPts val="0"/>
              </a:spcBef>
              <a:spcAft>
                <a:spcPts val="0"/>
              </a:spcAft>
              <a:buClr>
                <a:schemeClr val="accent3"/>
              </a:buClr>
              <a:buSzPts val="1800"/>
              <a:buFont typeface="Lato"/>
              <a:buChar char="●"/>
            </a:pPr>
            <a:r>
              <a:rPr lang="bg-BG" sz="1800" b="1" dirty="0" smtClean="0">
                <a:solidFill>
                  <a:schemeClr val="accent3"/>
                </a:solidFill>
                <a:highlight>
                  <a:schemeClr val="lt1"/>
                </a:highlight>
                <a:latin typeface="Lato"/>
                <a:ea typeface="Lato"/>
                <a:cs typeface="Lato"/>
                <a:sym typeface="Lato"/>
              </a:rPr>
              <a:t>Как лесно да си набавите помощ за включване на игровизацията в процеса по подбор на персонал</a:t>
            </a:r>
            <a:endParaRPr sz="1800" b="1" dirty="0">
              <a:solidFill>
                <a:schemeClr val="accent3"/>
              </a:solidFill>
              <a:highlight>
                <a:schemeClr val="lt1"/>
              </a:highlight>
              <a:latin typeface="Lato"/>
              <a:ea typeface="Lato"/>
              <a:cs typeface="Lato"/>
              <a:sym typeface="Lato"/>
            </a:endParaRPr>
          </a:p>
          <a:p>
            <a:pPr marL="457200" lvl="0" indent="-342900" algn="just" rtl="0">
              <a:spcBef>
                <a:spcPts val="0"/>
              </a:spcBef>
              <a:spcAft>
                <a:spcPts val="0"/>
              </a:spcAft>
              <a:buClr>
                <a:schemeClr val="accent3"/>
              </a:buClr>
              <a:buSzPts val="1800"/>
              <a:buFont typeface="Lato"/>
              <a:buChar char="●"/>
            </a:pPr>
            <a:r>
              <a:rPr lang="bg-BG" sz="1800" b="1" dirty="0" smtClean="0">
                <a:solidFill>
                  <a:schemeClr val="accent3"/>
                </a:solidFill>
                <a:highlight>
                  <a:schemeClr val="lt1"/>
                </a:highlight>
                <a:latin typeface="Lato"/>
                <a:ea typeface="Lato"/>
                <a:cs typeface="Lato"/>
                <a:sym typeface="Lato"/>
              </a:rPr>
              <a:t>Как да направите игровизацията част от процеса</a:t>
            </a:r>
            <a:endParaRPr sz="1800" b="1" dirty="0">
              <a:solidFill>
                <a:schemeClr val="accent3"/>
              </a:solidFill>
              <a:highlight>
                <a:schemeClr val="lt1"/>
              </a:highlight>
              <a:latin typeface="Lato"/>
              <a:ea typeface="Lato"/>
              <a:cs typeface="Lato"/>
              <a:sym typeface="Lato"/>
            </a:endParaRPr>
          </a:p>
          <a:p>
            <a:pPr marL="457200" lvl="0" indent="-342900" algn="just" rtl="0">
              <a:spcBef>
                <a:spcPts val="0"/>
              </a:spcBef>
              <a:spcAft>
                <a:spcPts val="0"/>
              </a:spcAft>
              <a:buClr>
                <a:schemeClr val="accent3"/>
              </a:buClr>
              <a:buSzPts val="1800"/>
              <a:buFont typeface="Lato"/>
              <a:buChar char="●"/>
            </a:pPr>
            <a:r>
              <a:rPr lang="bg-BG" sz="1800" b="1" dirty="0" smtClean="0">
                <a:solidFill>
                  <a:schemeClr val="accent3"/>
                </a:solidFill>
                <a:highlight>
                  <a:schemeClr val="lt1"/>
                </a:highlight>
                <a:latin typeface="Lato"/>
                <a:ea typeface="Lato"/>
                <a:cs typeface="Lato"/>
                <a:sym typeface="Lato"/>
              </a:rPr>
              <a:t>Как практически да използвате игровизацията  в процеса по оценяване на уменията</a:t>
            </a:r>
            <a:endParaRPr sz="1800" b="1" dirty="0">
              <a:solidFill>
                <a:schemeClr val="accent3"/>
              </a:solidFill>
              <a:highlight>
                <a:schemeClr val="lt1"/>
              </a:highlight>
              <a:latin typeface="Lato"/>
              <a:ea typeface="Lato"/>
              <a:cs typeface="Lato"/>
              <a:sym typeface="Lato"/>
            </a:endParaRPr>
          </a:p>
        </p:txBody>
      </p:sp>
      <p:pic>
        <p:nvPicPr>
          <p:cNvPr id="81" name="Google Shape;81;p16"/>
          <p:cNvPicPr preferRelativeResize="0"/>
          <p:nvPr/>
        </p:nvPicPr>
        <p:blipFill>
          <a:blip r:embed="rId3">
            <a:alphaModFix/>
          </a:blip>
          <a:stretch>
            <a:fillRect/>
          </a:stretch>
        </p:blipFill>
        <p:spPr>
          <a:xfrm>
            <a:off x="3418332" y="3932150"/>
            <a:ext cx="2307336" cy="1211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ctrTitle"/>
          </p:nvPr>
        </p:nvSpPr>
        <p:spPr>
          <a:xfrm>
            <a:off x="413550" y="627250"/>
            <a:ext cx="7974000" cy="49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bg-BG" sz="2400" dirty="0" smtClean="0">
                <a:solidFill>
                  <a:schemeClr val="accent3"/>
                </a:solidFill>
                <a:latin typeface="Lato"/>
                <a:ea typeface="Lato"/>
                <a:cs typeface="Lato"/>
                <a:sym typeface="Lato"/>
              </a:rPr>
              <a:t>Защо хора от аутистичния спектър?</a:t>
            </a:r>
            <a:endParaRPr sz="2400" dirty="0">
              <a:solidFill>
                <a:schemeClr val="accent3"/>
              </a:solidFill>
              <a:latin typeface="Lato"/>
              <a:ea typeface="Lato"/>
              <a:cs typeface="Lato"/>
              <a:sym typeface="Lato"/>
            </a:endParaRPr>
          </a:p>
        </p:txBody>
      </p:sp>
      <p:sp>
        <p:nvSpPr>
          <p:cNvPr id="87" name="Google Shape;87;p17"/>
          <p:cNvSpPr txBox="1">
            <a:spLocks noGrp="1"/>
          </p:cNvSpPr>
          <p:nvPr>
            <p:ph type="subTitle" idx="1"/>
          </p:nvPr>
        </p:nvSpPr>
        <p:spPr>
          <a:xfrm>
            <a:off x="311700" y="1024525"/>
            <a:ext cx="8520600" cy="30420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endParaRPr sz="1000" dirty="0">
              <a:solidFill>
                <a:schemeClr val="dk1"/>
              </a:solidFill>
            </a:endParaRPr>
          </a:p>
          <a:p>
            <a:pPr marL="0" lvl="0" indent="0" algn="just"/>
            <a:r>
              <a:rPr lang="ru-RU" sz="1800" b="1" dirty="0" smtClean="0">
                <a:solidFill>
                  <a:schemeClr val="accent3"/>
                </a:solidFill>
                <a:latin typeface="Lato"/>
                <a:ea typeface="Lato"/>
                <a:cs typeface="Lato"/>
                <a:sym typeface="Lato"/>
              </a:rPr>
              <a:t>«През </a:t>
            </a:r>
            <a:r>
              <a:rPr lang="ru-RU" sz="1800" b="1" dirty="0">
                <a:solidFill>
                  <a:schemeClr val="accent3"/>
                </a:solidFill>
                <a:latin typeface="Lato"/>
                <a:ea typeface="Lato"/>
                <a:cs typeface="Lato"/>
                <a:sym typeface="Lato"/>
              </a:rPr>
              <a:t>призмата на </a:t>
            </a:r>
            <a:r>
              <a:rPr lang="ru-RU" sz="1800" b="1" dirty="0" smtClean="0">
                <a:solidFill>
                  <a:schemeClr val="accent3"/>
                </a:solidFill>
                <a:latin typeface="Lato"/>
                <a:ea typeface="Lato"/>
                <a:cs typeface="Lato"/>
                <a:sym typeface="Lato"/>
              </a:rPr>
              <a:t>невромногообразието индивидите с аутизъм, в частност, все </a:t>
            </a:r>
            <a:r>
              <a:rPr lang="ru-RU" sz="1800" b="1" dirty="0">
                <a:solidFill>
                  <a:schemeClr val="accent3"/>
                </a:solidFill>
                <a:latin typeface="Lato"/>
                <a:ea typeface="Lato"/>
                <a:cs typeface="Lato"/>
                <a:sym typeface="Lato"/>
              </a:rPr>
              <a:t>повече се смятат за квалифицирана и надеждна част от </a:t>
            </a:r>
            <a:r>
              <a:rPr lang="ru-RU" sz="1800" b="1" dirty="0" smtClean="0">
                <a:solidFill>
                  <a:schemeClr val="accent3"/>
                </a:solidFill>
                <a:latin typeface="Lato"/>
                <a:ea typeface="Lato"/>
                <a:cs typeface="Lato"/>
                <a:sym typeface="Lato"/>
              </a:rPr>
              <a:t>неизползвания</a:t>
            </a:r>
            <a:r>
              <a:rPr lang="en-US" sz="1800" b="1" dirty="0" smtClean="0">
                <a:solidFill>
                  <a:schemeClr val="accent3"/>
                </a:solidFill>
                <a:latin typeface="Lato"/>
                <a:ea typeface="Lato"/>
                <a:cs typeface="Lato"/>
                <a:sym typeface="Lato"/>
              </a:rPr>
              <a:t> </a:t>
            </a:r>
            <a:r>
              <a:rPr lang="bg-BG" sz="1800" b="1" dirty="0" smtClean="0">
                <a:solidFill>
                  <a:schemeClr val="accent3"/>
                </a:solidFill>
                <a:latin typeface="Lato"/>
                <a:ea typeface="Lato"/>
                <a:cs typeface="Lato"/>
                <a:sym typeface="Lato"/>
              </a:rPr>
              <a:t>ресурс от</a:t>
            </a:r>
            <a:r>
              <a:rPr lang="ru-RU" sz="1800" b="1" dirty="0" smtClean="0">
                <a:solidFill>
                  <a:schemeClr val="accent3"/>
                </a:solidFill>
                <a:latin typeface="Lato"/>
                <a:ea typeface="Lato"/>
                <a:cs typeface="Lato"/>
                <a:sym typeface="Lato"/>
              </a:rPr>
              <a:t> таланти, която </a:t>
            </a:r>
            <a:r>
              <a:rPr lang="ru-RU" sz="1800" b="1" dirty="0">
                <a:solidFill>
                  <a:schemeClr val="accent3"/>
                </a:solidFill>
                <a:latin typeface="Lato"/>
                <a:ea typeface="Lato"/>
                <a:cs typeface="Lato"/>
                <a:sym typeface="Lato"/>
              </a:rPr>
              <a:t>може </a:t>
            </a:r>
            <a:r>
              <a:rPr lang="ru-RU" sz="1800" b="1" dirty="0" smtClean="0">
                <a:solidFill>
                  <a:schemeClr val="accent3"/>
                </a:solidFill>
                <a:latin typeface="Lato"/>
                <a:ea typeface="Lato"/>
                <a:cs typeface="Lato"/>
                <a:sym typeface="Lato"/>
              </a:rPr>
              <a:t>да предостави на организациите различна перспектива и </a:t>
            </a:r>
            <a:r>
              <a:rPr lang="ru-RU" sz="1800" b="1" dirty="0">
                <a:solidFill>
                  <a:schemeClr val="accent3"/>
                </a:solidFill>
                <a:latin typeface="Lato"/>
                <a:ea typeface="Lato"/>
                <a:cs typeface="Lato"/>
                <a:sym typeface="Lato"/>
              </a:rPr>
              <a:t>ценни черти, включително силна работна етика, повишено внимание и </a:t>
            </a:r>
            <a:r>
              <a:rPr lang="ru-RU" sz="1800" b="1" dirty="0" smtClean="0">
                <a:solidFill>
                  <a:schemeClr val="accent3"/>
                </a:solidFill>
                <a:latin typeface="Lato"/>
                <a:ea typeface="Lato"/>
                <a:cs typeface="Lato"/>
                <a:sym typeface="Lato"/>
              </a:rPr>
              <a:t>умения за аналитично </a:t>
            </a:r>
            <a:r>
              <a:rPr lang="ru-RU" sz="1800" b="1" dirty="0">
                <a:solidFill>
                  <a:schemeClr val="accent3"/>
                </a:solidFill>
                <a:latin typeface="Lato"/>
                <a:ea typeface="Lato"/>
                <a:cs typeface="Lato"/>
                <a:sym typeface="Lato"/>
              </a:rPr>
              <a:t>и критично </a:t>
            </a:r>
            <a:r>
              <a:rPr lang="ru-RU" sz="1800" b="1" dirty="0" smtClean="0">
                <a:solidFill>
                  <a:schemeClr val="accent3"/>
                </a:solidFill>
                <a:latin typeface="Lato"/>
                <a:ea typeface="Lato"/>
                <a:cs typeface="Lato"/>
                <a:sym typeface="Lato"/>
              </a:rPr>
              <a:t>мислене.»</a:t>
            </a:r>
            <a:r>
              <a:rPr lang="en" sz="1800" b="1" dirty="0" smtClean="0">
                <a:solidFill>
                  <a:schemeClr val="accent3"/>
                </a:solidFill>
                <a:latin typeface="Lato"/>
                <a:ea typeface="Lato"/>
                <a:cs typeface="Lato"/>
                <a:sym typeface="Lato"/>
              </a:rPr>
              <a:t> </a:t>
            </a:r>
            <a:r>
              <a:rPr lang="en" sz="1800" b="1" dirty="0">
                <a:solidFill>
                  <a:schemeClr val="accent3"/>
                </a:solidFill>
                <a:latin typeface="Lato"/>
                <a:ea typeface="Lato"/>
                <a:cs typeface="Lato"/>
                <a:sym typeface="Lato"/>
              </a:rPr>
              <a:t>(Hensel 2017 in Colin et. al., 2021). </a:t>
            </a:r>
            <a:endParaRPr sz="1800" b="1" dirty="0">
              <a:solidFill>
                <a:schemeClr val="accent3"/>
              </a:solidFill>
              <a:latin typeface="Lato"/>
              <a:ea typeface="Lato"/>
              <a:cs typeface="Lato"/>
              <a:sym typeface="Lato"/>
            </a:endParaRPr>
          </a:p>
          <a:p>
            <a:pPr marL="0" lvl="0" indent="0" algn="just" rtl="0">
              <a:spcBef>
                <a:spcPts val="0"/>
              </a:spcBef>
              <a:spcAft>
                <a:spcPts val="0"/>
              </a:spcAft>
              <a:buNone/>
            </a:pPr>
            <a:endParaRPr sz="1800" b="1" dirty="0">
              <a:solidFill>
                <a:schemeClr val="accent3"/>
              </a:solidFill>
              <a:latin typeface="Lato"/>
              <a:ea typeface="Lato"/>
              <a:cs typeface="Lato"/>
              <a:sym typeface="Lato"/>
            </a:endParaRPr>
          </a:p>
          <a:p>
            <a:pPr marL="0" lvl="0" indent="0" algn="just" rtl="0">
              <a:spcBef>
                <a:spcPts val="0"/>
              </a:spcBef>
              <a:spcAft>
                <a:spcPts val="0"/>
              </a:spcAft>
              <a:buNone/>
            </a:pPr>
            <a:r>
              <a:rPr lang="bg-BG" sz="1800" b="1" dirty="0" smtClean="0">
                <a:solidFill>
                  <a:schemeClr val="accent3"/>
                </a:solidFill>
                <a:latin typeface="Lato"/>
                <a:ea typeface="Lato"/>
                <a:cs typeface="Lato"/>
                <a:sym typeface="Lato"/>
              </a:rPr>
              <a:t>Неизползваният ресурс от таланти към които реферират се отнася за невроразнообразното население сред нас. За да достигнем до тяхната компетентност е необходимо да приемем, че всички ние сме различни и е необходимо да бъдем третирани по различни начини, за да можем да покажем на какво сме способни.</a:t>
            </a:r>
            <a:endParaRPr sz="1800" b="1" dirty="0">
              <a:solidFill>
                <a:schemeClr val="accent3"/>
              </a:solidFill>
              <a:latin typeface="Lato"/>
              <a:ea typeface="Lato"/>
              <a:cs typeface="Lato"/>
              <a:sym typeface="Lato"/>
            </a:endParaRPr>
          </a:p>
        </p:txBody>
      </p:sp>
      <p:pic>
        <p:nvPicPr>
          <p:cNvPr id="88" name="Google Shape;88;p17"/>
          <p:cNvPicPr preferRelativeResize="0"/>
          <p:nvPr/>
        </p:nvPicPr>
        <p:blipFill>
          <a:blip r:embed="rId3">
            <a:alphaModFix/>
          </a:blip>
          <a:stretch>
            <a:fillRect/>
          </a:stretch>
        </p:blipFill>
        <p:spPr>
          <a:xfrm>
            <a:off x="3523785" y="4066525"/>
            <a:ext cx="1889184" cy="94759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8"/>
          <p:cNvPicPr preferRelativeResize="0"/>
          <p:nvPr/>
        </p:nvPicPr>
        <p:blipFill>
          <a:blip r:embed="rId3">
            <a:alphaModFix/>
          </a:blip>
          <a:stretch>
            <a:fillRect/>
          </a:stretch>
        </p:blipFill>
        <p:spPr>
          <a:xfrm>
            <a:off x="3492175" y="3780525"/>
            <a:ext cx="2307336" cy="1211350"/>
          </a:xfrm>
          <a:prstGeom prst="rect">
            <a:avLst/>
          </a:prstGeom>
          <a:noFill/>
          <a:ln>
            <a:noFill/>
          </a:ln>
        </p:spPr>
      </p:pic>
      <p:pic>
        <p:nvPicPr>
          <p:cNvPr id="94" name="Google Shape;94;p18"/>
          <p:cNvPicPr preferRelativeResize="0"/>
          <p:nvPr/>
        </p:nvPicPr>
        <p:blipFill>
          <a:blip r:embed="rId4">
            <a:alphaModFix/>
          </a:blip>
          <a:stretch>
            <a:fillRect/>
          </a:stretch>
        </p:blipFill>
        <p:spPr>
          <a:xfrm>
            <a:off x="2728575" y="637700"/>
            <a:ext cx="3460349" cy="3348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ctrTitle"/>
          </p:nvPr>
        </p:nvSpPr>
        <p:spPr>
          <a:xfrm>
            <a:off x="413550" y="836350"/>
            <a:ext cx="7974000" cy="53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bg-BG" sz="2500" dirty="0" smtClean="0">
                <a:solidFill>
                  <a:schemeClr val="accent3"/>
                </a:solidFill>
                <a:latin typeface="Lato"/>
                <a:ea typeface="Lato"/>
                <a:cs typeface="Lato"/>
                <a:sym typeface="Lato"/>
              </a:rPr>
              <a:t>Използване на игровизация в процеса на подбор</a:t>
            </a:r>
            <a:endParaRPr sz="2500" dirty="0"/>
          </a:p>
        </p:txBody>
      </p:sp>
      <p:sp>
        <p:nvSpPr>
          <p:cNvPr id="100" name="Google Shape;100;p19"/>
          <p:cNvSpPr txBox="1">
            <a:spLocks noGrp="1"/>
          </p:cNvSpPr>
          <p:nvPr>
            <p:ph type="subTitle" idx="1"/>
          </p:nvPr>
        </p:nvSpPr>
        <p:spPr>
          <a:xfrm>
            <a:off x="311700" y="1798125"/>
            <a:ext cx="8520600" cy="1683000"/>
          </a:xfrm>
          <a:prstGeom prst="rect">
            <a:avLst/>
          </a:prstGeom>
        </p:spPr>
        <p:txBody>
          <a:bodyPr spcFirstLastPara="1" wrap="square" lIns="91425" tIns="91425" rIns="91425" bIns="91425" anchor="t" anchorCtr="0">
            <a:noAutofit/>
          </a:bodyPr>
          <a:lstStyle/>
          <a:p>
            <a:pPr lvl="0" indent="0" algn="just"/>
            <a:r>
              <a:rPr lang="en" sz="1800" b="1" dirty="0">
                <a:solidFill>
                  <a:schemeClr val="accent3"/>
                </a:solidFill>
                <a:highlight>
                  <a:schemeClr val="lt1"/>
                </a:highlight>
                <a:latin typeface="Lato"/>
                <a:ea typeface="Lato"/>
                <a:cs typeface="Lato"/>
                <a:sym typeface="Lato"/>
              </a:rPr>
              <a:t>Colin et. al. (2021) </a:t>
            </a:r>
            <a:r>
              <a:rPr lang="bg-BG" sz="1800" b="1" dirty="0" smtClean="0">
                <a:solidFill>
                  <a:schemeClr val="accent3"/>
                </a:solidFill>
                <a:highlight>
                  <a:schemeClr val="lt1"/>
                </a:highlight>
                <a:latin typeface="Lato"/>
                <a:ea typeface="Lato"/>
                <a:cs typeface="Lato"/>
                <a:sym typeface="Lato"/>
              </a:rPr>
              <a:t>описват игрово-базирано оценяване (ИБО) като начин да се оценят кандидатите без да се поставят в н</a:t>
            </a:r>
            <a:r>
              <a:rPr lang="ru-RU" sz="1800" b="1" dirty="0" smtClean="0">
                <a:solidFill>
                  <a:schemeClr val="accent3"/>
                </a:solidFill>
                <a:highlight>
                  <a:schemeClr val="lt1"/>
                </a:highlight>
                <a:latin typeface="Lato"/>
                <a:ea typeface="Lato"/>
                <a:cs typeface="Lato"/>
                <a:sym typeface="Lato"/>
              </a:rPr>
              <a:t>еблагоприятно положение кандидатите </a:t>
            </a:r>
            <a:r>
              <a:rPr lang="ru-RU" sz="1800" b="1" dirty="0">
                <a:solidFill>
                  <a:schemeClr val="accent3"/>
                </a:solidFill>
                <a:highlight>
                  <a:schemeClr val="lt1"/>
                </a:highlight>
                <a:latin typeface="Lato"/>
                <a:ea typeface="Lato"/>
                <a:cs typeface="Lato"/>
                <a:sym typeface="Lato"/>
              </a:rPr>
              <a:t>с </a:t>
            </a:r>
            <a:r>
              <a:rPr lang="ru-RU" sz="1800" b="1" dirty="0" smtClean="0">
                <a:solidFill>
                  <a:schemeClr val="accent3"/>
                </a:solidFill>
                <a:highlight>
                  <a:schemeClr val="lt1"/>
                </a:highlight>
                <a:latin typeface="Lato"/>
                <a:ea typeface="Lato"/>
                <a:cs typeface="Lato"/>
                <a:sym typeface="Lato"/>
              </a:rPr>
              <a:t>аутизъм, в случая поради липсата на акцент върху социалното общуване. Проучването им показва, че специфичната разлика в уменията на хората с аутизъм и такива без, намалява когато се използва игрово-базиран начин на оценяване в научното </a:t>
            </a:r>
            <a:r>
              <a:rPr lang="bg-BG" sz="1800" b="1" dirty="0" smtClean="0">
                <a:solidFill>
                  <a:schemeClr val="accent3"/>
                </a:solidFill>
                <a:highlight>
                  <a:schemeClr val="lt1"/>
                </a:highlight>
                <a:latin typeface="Lato"/>
                <a:ea typeface="Lato"/>
                <a:cs typeface="Lato"/>
                <a:sym typeface="Lato"/>
              </a:rPr>
              <a:t>изследване</a:t>
            </a:r>
            <a:r>
              <a:rPr lang="ru-RU" sz="1800" b="1" dirty="0" smtClean="0">
                <a:solidFill>
                  <a:schemeClr val="accent3"/>
                </a:solidFill>
                <a:highlight>
                  <a:schemeClr val="lt1"/>
                </a:highlight>
                <a:latin typeface="Lato"/>
                <a:ea typeface="Lato"/>
                <a:cs typeface="Lato"/>
                <a:sym typeface="Lato"/>
              </a:rPr>
              <a:t>.</a:t>
            </a:r>
            <a:endParaRPr sz="1800" dirty="0">
              <a:solidFill>
                <a:schemeClr val="dk1"/>
              </a:solidFill>
              <a:highlight>
                <a:schemeClr val="lt1"/>
              </a:highlight>
              <a:latin typeface="Times New Roman"/>
              <a:ea typeface="Times New Roman"/>
              <a:cs typeface="Times New Roman"/>
              <a:sym typeface="Times New Roman"/>
            </a:endParaRPr>
          </a:p>
        </p:txBody>
      </p:sp>
      <p:pic>
        <p:nvPicPr>
          <p:cNvPr id="101" name="Google Shape;101;p19"/>
          <p:cNvPicPr preferRelativeResize="0"/>
          <p:nvPr/>
        </p:nvPicPr>
        <p:blipFill>
          <a:blip r:embed="rId3">
            <a:alphaModFix/>
          </a:blip>
          <a:stretch>
            <a:fillRect/>
          </a:stretch>
        </p:blipFill>
        <p:spPr>
          <a:xfrm>
            <a:off x="4036741" y="4367823"/>
            <a:ext cx="1517443" cy="6279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0"/>
          <p:cNvSpPr txBox="1">
            <a:spLocks noGrp="1"/>
          </p:cNvSpPr>
          <p:nvPr>
            <p:ph type="title" idx="4294967295"/>
          </p:nvPr>
        </p:nvSpPr>
        <p:spPr>
          <a:xfrm>
            <a:off x="390950" y="2833100"/>
            <a:ext cx="4045200" cy="1933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bg-BG" sz="1800" dirty="0" smtClean="0">
                <a:solidFill>
                  <a:schemeClr val="lt1"/>
                </a:solidFill>
              </a:rPr>
              <a:t>Не талантите са онези, които е </a:t>
            </a:r>
            <a:r>
              <a:rPr lang="bg-BG" sz="1800" dirty="0" smtClean="0">
                <a:solidFill>
                  <a:schemeClr val="lt1"/>
                </a:solidFill>
              </a:rPr>
              <a:t>необходимо </a:t>
            </a:r>
            <a:r>
              <a:rPr lang="bg-BG" sz="1800" dirty="0" smtClean="0">
                <a:solidFill>
                  <a:schemeClr val="lt1"/>
                </a:solidFill>
              </a:rPr>
              <a:t>да се адаптират към процеса ви на подбор и оценяване, а вие е нужно да промените методите си, за да достигнете до служителите на бъдещето!</a:t>
            </a:r>
            <a:endParaRPr sz="1800" dirty="0"/>
          </a:p>
        </p:txBody>
      </p:sp>
      <p:sp>
        <p:nvSpPr>
          <p:cNvPr id="107" name="Google Shape;107;p20"/>
          <p:cNvSpPr txBox="1">
            <a:spLocks noGrp="1"/>
          </p:cNvSpPr>
          <p:nvPr>
            <p:ph type="subTitle" idx="4294967295"/>
          </p:nvPr>
        </p:nvSpPr>
        <p:spPr>
          <a:xfrm>
            <a:off x="275950" y="2205850"/>
            <a:ext cx="4045200" cy="543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bg-BG" sz="1600" dirty="0" smtClean="0">
                <a:solidFill>
                  <a:schemeClr val="lt1"/>
                </a:solidFill>
              </a:rPr>
              <a:t>Кой е нужно да се промени?</a:t>
            </a:r>
            <a:endParaRPr sz="1600" dirty="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subTitle" idx="1"/>
          </p:nvPr>
        </p:nvSpPr>
        <p:spPr>
          <a:xfrm>
            <a:off x="490654" y="951350"/>
            <a:ext cx="8341646" cy="2488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bg-BG" sz="1800" b="1" dirty="0" smtClean="0">
                <a:solidFill>
                  <a:schemeClr val="accent3"/>
                </a:solidFill>
                <a:latin typeface="Lato"/>
                <a:ea typeface="Lato"/>
                <a:cs typeface="Lato"/>
                <a:sym typeface="Lato"/>
              </a:rPr>
              <a:t>„</a:t>
            </a:r>
            <a:r>
              <a:rPr lang="en" sz="1800" b="1" dirty="0" smtClean="0">
                <a:solidFill>
                  <a:schemeClr val="accent3"/>
                </a:solidFill>
                <a:latin typeface="Lato"/>
                <a:ea typeface="Lato"/>
                <a:cs typeface="Lato"/>
                <a:sym typeface="Lato"/>
              </a:rPr>
              <a:t>Workable-Better Hiring</a:t>
            </a:r>
            <a:r>
              <a:rPr lang="bg-BG" sz="1800" b="1" dirty="0" smtClean="0">
                <a:solidFill>
                  <a:schemeClr val="accent3"/>
                </a:solidFill>
                <a:latin typeface="Lato"/>
                <a:ea typeface="Lato"/>
                <a:cs typeface="Lato"/>
                <a:sym typeface="Lato"/>
              </a:rPr>
              <a:t>“ е организация, която специализира в игровизацията и подбора на персонал. Николета Бика описва как трябва да изберете игри според конкретната цел, какво искате да научите за таланта, който търсите? Бихте могли или да закупите игри от различни производители, специализиращи в разработването на игри за процеса по подбор, или да използвате по-малки игри или процеси базирани на игровизация, разработени конкретно за вашата организация. Викторината е пример за кратка игра, която можете сами да създадете. Малки предизвикателства за писане на код могат лесно да бъдат приспособени като игрови упражнения.</a:t>
            </a:r>
          </a:p>
          <a:p>
            <a:pPr marL="0" lvl="0" indent="0" algn="just" rtl="0">
              <a:spcBef>
                <a:spcPts val="0"/>
              </a:spcBef>
              <a:spcAft>
                <a:spcPts val="0"/>
              </a:spcAft>
              <a:buNone/>
            </a:pPr>
            <a:endParaRPr sz="1400" dirty="0"/>
          </a:p>
          <a:p>
            <a:pPr marL="0" lvl="0" indent="0" algn="just" rtl="0">
              <a:spcBef>
                <a:spcPts val="0"/>
              </a:spcBef>
              <a:spcAft>
                <a:spcPts val="0"/>
              </a:spcAft>
              <a:buNone/>
            </a:pPr>
            <a:r>
              <a:rPr lang="en" sz="1400" u="sng" dirty="0">
                <a:solidFill>
                  <a:schemeClr val="hlink"/>
                </a:solidFill>
                <a:hlinkClick r:id="rId3"/>
              </a:rPr>
              <a:t>https://resources.workable.com/stories-and-insights/gamification-in-recruiting-effectiveness</a:t>
            </a:r>
            <a:endParaRPr sz="1400" dirty="0"/>
          </a:p>
        </p:txBody>
      </p:sp>
      <p:pic>
        <p:nvPicPr>
          <p:cNvPr id="113" name="Google Shape;113;p21"/>
          <p:cNvPicPr preferRelativeResize="0"/>
          <p:nvPr/>
        </p:nvPicPr>
        <p:blipFill>
          <a:blip r:embed="rId4">
            <a:alphaModFix/>
          </a:blip>
          <a:stretch>
            <a:fillRect/>
          </a:stretch>
        </p:blipFill>
        <p:spPr>
          <a:xfrm>
            <a:off x="3492175" y="3899450"/>
            <a:ext cx="2307324" cy="10924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945</TotalTime>
  <Words>1708</Words>
  <Application>Microsoft Office PowerPoint</Application>
  <PresentationFormat>On-screen Show (16:9)</PresentationFormat>
  <Paragraphs>76</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Times New Roman</vt:lpstr>
      <vt:lpstr>Lato</vt:lpstr>
      <vt:lpstr>Arial</vt:lpstr>
      <vt:lpstr>Simple Light</vt:lpstr>
      <vt:lpstr>IO3-A3-Игровизация </vt:lpstr>
      <vt:lpstr>Въведение </vt:lpstr>
      <vt:lpstr>IO3-A3-Игровизация </vt:lpstr>
      <vt:lpstr>Цели </vt:lpstr>
      <vt:lpstr>Защо хора от аутистичния спектър?</vt:lpstr>
      <vt:lpstr>PowerPoint Presentation</vt:lpstr>
      <vt:lpstr>Използване на игровизация в процеса на подбор</vt:lpstr>
      <vt:lpstr>Не талантите са онези, които е необходимо да се адаптират към процеса ви на подбор и оценяване, а вие е нужно да промените методите си, за да достигнете до служителите на бъдещето!</vt:lpstr>
      <vt:lpstr>PowerPoint Presentation</vt:lpstr>
      <vt:lpstr>PowerPoint Presentation</vt:lpstr>
      <vt:lpstr>Използване на игровизация в процеса на подбор</vt:lpstr>
      <vt:lpstr>PowerPoint Presentation</vt:lpstr>
      <vt:lpstr>PowerPoint Presentation</vt:lpstr>
      <vt:lpstr>PowerPoint Presentation</vt:lpstr>
      <vt:lpstr>Използване на игровизация в процеса на подбор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Обобщение</vt:lpstr>
      <vt:lpstr>Препратки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IO3-A3-Игровизация </dc:title>
  <cp:lastModifiedBy>Guliko</cp:lastModifiedBy>
  <cp:revision>41</cp:revision>
  <dcterms:modified xsi:type="dcterms:W3CDTF">2022-09-13T19:43:39Z</dcterms:modified>
</cp:coreProperties>
</file>